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363" r:id="rId2"/>
    <p:sldId id="362" r:id="rId3"/>
    <p:sldId id="409" r:id="rId4"/>
    <p:sldId id="287" r:id="rId5"/>
    <p:sldId id="406" r:id="rId6"/>
    <p:sldId id="382" r:id="rId7"/>
    <p:sldId id="383" r:id="rId8"/>
    <p:sldId id="384" r:id="rId9"/>
    <p:sldId id="385" r:id="rId10"/>
    <p:sldId id="386" r:id="rId11"/>
    <p:sldId id="408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40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308" r:id="rId29"/>
    <p:sldId id="403" r:id="rId30"/>
    <p:sldId id="404" r:id="rId31"/>
    <p:sldId id="310" r:id="rId32"/>
    <p:sldId id="312" r:id="rId33"/>
    <p:sldId id="353" r:id="rId34"/>
    <p:sldId id="375" r:id="rId35"/>
    <p:sldId id="376" r:id="rId36"/>
    <p:sldId id="377" r:id="rId37"/>
    <p:sldId id="378" r:id="rId38"/>
    <p:sldId id="379" r:id="rId39"/>
    <p:sldId id="380" r:id="rId40"/>
    <p:sldId id="381" r:id="rId41"/>
    <p:sldId id="342" r:id="rId42"/>
    <p:sldId id="407" r:id="rId43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72">
          <p15:clr>
            <a:srgbClr val="A4A3A4"/>
          </p15:clr>
        </p15:guide>
        <p15:guide id="2" orient="horz" pos="300">
          <p15:clr>
            <a:srgbClr val="A4A3A4"/>
          </p15:clr>
        </p15:guide>
        <p15:guide id="3" orient="horz" pos="1117">
          <p15:clr>
            <a:srgbClr val="A4A3A4"/>
          </p15:clr>
        </p15:guide>
        <p15:guide id="4" orient="horz" pos="1207">
          <p15:clr>
            <a:srgbClr val="A4A3A4"/>
          </p15:clr>
        </p15:guide>
        <p15:guide id="5" orient="horz" pos="3521">
          <p15:clr>
            <a:srgbClr val="A4A3A4"/>
          </p15:clr>
        </p15:guide>
        <p15:guide id="6" pos="431">
          <p15:clr>
            <a:srgbClr val="A4A3A4"/>
          </p15:clr>
        </p15:guide>
        <p15:guide id="7" pos="2245">
          <p15:clr>
            <a:srgbClr val="A4A3A4"/>
          </p15:clr>
        </p15:guide>
        <p15:guide id="8" pos="3923">
          <p15:clr>
            <a:srgbClr val="A4A3A4"/>
          </p15:clr>
        </p15:guide>
        <p15:guide id="9" pos="56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7600" autoAdjust="0"/>
  </p:normalViewPr>
  <p:slideViewPr>
    <p:cSldViewPr showGuides="1">
      <p:cViewPr>
        <p:scale>
          <a:sx n="100" d="100"/>
          <a:sy n="100" d="100"/>
        </p:scale>
        <p:origin x="-1224" y="-150"/>
      </p:cViewPr>
      <p:guideLst>
        <p:guide orient="horz" pos="572"/>
        <p:guide orient="horz" pos="300"/>
        <p:guide orient="horz" pos="1026"/>
        <p:guide orient="horz" pos="1525"/>
        <p:guide orient="horz" pos="1253"/>
        <p:guide orient="horz" pos="3657"/>
        <p:guide orient="horz" pos="2931"/>
        <p:guide orient="horz" pos="2205"/>
        <p:guide orient="horz" pos="3838"/>
        <p:guide orient="horz" pos="4319"/>
        <p:guide pos="431"/>
        <p:guide pos="2245"/>
        <p:guide pos="3923"/>
        <p:guide pos="5420"/>
        <p:guide pos="839"/>
        <p:guide pos="1247"/>
        <p:guide pos="1701"/>
        <p:guide pos="5738"/>
        <p:guide pos="3470"/>
        <p:guide pos="657"/>
        <p:guide pos="56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3936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DE4F9-F2C0-40A6-A9F9-443755A1578B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ADFB0-5460-4C86-B41F-928E2E4B34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5021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3D72B-AD8D-4226-A5E7-D174F572A8AB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6F3C3-F88E-4DEB-B2A3-AB93EDCF6E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462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pl-PL" dirty="0"/>
          </a:p>
        </p:txBody>
      </p:sp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560388" y="136525"/>
            <a:ext cx="7067550" cy="91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>
              <a:lnSpc>
                <a:spcPts val="3200"/>
              </a:lnSpc>
            </a:pPr>
            <a:r>
              <a:rPr lang="pl-PL" altLang="pl-PL" dirty="0">
                <a:solidFill>
                  <a:srgbClr val="FF0101"/>
                </a:solidFill>
                <a:sym typeface="Wingdings" pitchFamily="2" charset="2"/>
              </a:rPr>
              <a:t>Okno przeciwwłamaniowe Roto NT </a:t>
            </a:r>
            <a:r>
              <a:rPr lang="pl-PL" altLang="pl-PL" dirty="0" smtClean="0">
                <a:solidFill>
                  <a:srgbClr val="FF0101"/>
                </a:solidFill>
                <a:sym typeface="Wingdings" pitchFamily="2" charset="2"/>
              </a:rPr>
              <a:t>RC2</a:t>
            </a:r>
          </a:p>
          <a:p>
            <a:pPr>
              <a:lnSpc>
                <a:spcPts val="3200"/>
              </a:lnSpc>
            </a:pP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Kaskadowanie wyników badań </a:t>
            </a:r>
          </a:p>
        </p:txBody>
      </p:sp>
    </p:spTree>
    <p:extLst>
      <p:ext uri="{BB962C8B-B14F-4D97-AF65-F5344CB8AC3E}">
        <p14:creationId xmlns:p14="http://schemas.microsoft.com/office/powerpoint/2010/main" val="1920984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1142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314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6199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024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698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347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0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7711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111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4B763F-2893-48C9-BF8B-1D4190420015}" type="datetimeFigureOut">
              <a:rPr lang="pl-PL" smtClean="0"/>
              <a:t>2015-12-09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05865A-D847-4770-B239-CC323A61C2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304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68110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5"/>
          <p:cNvSpPr>
            <a:spLocks noChangeArrowheads="1"/>
          </p:cNvSpPr>
          <p:nvPr userDrawn="1"/>
        </p:nvSpPr>
        <p:spPr bwMode="auto">
          <a:xfrm>
            <a:off x="323850" y="6427788"/>
            <a:ext cx="8820150" cy="457200"/>
          </a:xfrm>
          <a:prstGeom prst="rect">
            <a:avLst/>
          </a:prstGeom>
          <a:solidFill>
            <a:srgbClr val="4D4F5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endParaRPr lang="de-DE" sz="1800" dirty="0">
              <a:latin typeface="LTUnivers 330 BasicLight" charset="0"/>
              <a:ea typeface="Geneva" charset="0"/>
            </a:endParaRPr>
          </a:p>
        </p:txBody>
      </p:sp>
      <p:sp>
        <p:nvSpPr>
          <p:cNvPr id="8" name="Rectangle 56"/>
          <p:cNvSpPr>
            <a:spLocks noChangeArrowheads="1"/>
          </p:cNvSpPr>
          <p:nvPr userDrawn="1"/>
        </p:nvSpPr>
        <p:spPr bwMode="auto">
          <a:xfrm>
            <a:off x="0" y="1588"/>
            <a:ext cx="457200" cy="6453187"/>
          </a:xfrm>
          <a:prstGeom prst="rect">
            <a:avLst/>
          </a:prstGeom>
          <a:solidFill>
            <a:srgbClr val="E0E1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endParaRPr lang="de-DE" sz="1800" dirty="0">
              <a:latin typeface="LTUnivers 330 BasicLight" charset="0"/>
              <a:ea typeface="Geneva" charset="0"/>
            </a:endParaRPr>
          </a:p>
        </p:txBody>
      </p:sp>
      <p:sp>
        <p:nvSpPr>
          <p:cNvPr id="9" name="Rectangle 57"/>
          <p:cNvSpPr>
            <a:spLocks noChangeAspect="1" noChangeArrowheads="1"/>
          </p:cNvSpPr>
          <p:nvPr userDrawn="1"/>
        </p:nvSpPr>
        <p:spPr bwMode="auto">
          <a:xfrm>
            <a:off x="0" y="6427788"/>
            <a:ext cx="457200" cy="457200"/>
          </a:xfrm>
          <a:prstGeom prst="rect">
            <a:avLst/>
          </a:prstGeom>
          <a:solidFill>
            <a:srgbClr val="FE00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defRPr/>
            </a:pPr>
            <a:endParaRPr lang="de-DE" sz="1800" dirty="0">
              <a:latin typeface="LTUnivers 330 BasicLight" charset="0"/>
              <a:ea typeface="Geneva" charset="0"/>
            </a:endParaRPr>
          </a:p>
        </p:txBody>
      </p:sp>
      <p:sp>
        <p:nvSpPr>
          <p:cNvPr id="10" name="Rectangle 59"/>
          <p:cNvSpPr>
            <a:spLocks noChangeArrowheads="1"/>
          </p:cNvSpPr>
          <p:nvPr userDrawn="1"/>
        </p:nvSpPr>
        <p:spPr bwMode="auto">
          <a:xfrm>
            <a:off x="6902896" y="6409134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marL="0" marR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pl-PL" altLang="pl-PL" sz="1000" dirty="0" smtClean="0">
                <a:solidFill>
                  <a:srgbClr val="FFFFFF"/>
                </a:solidFill>
              </a:rPr>
              <a:t>Opracowanie</a:t>
            </a:r>
          </a:p>
          <a:p>
            <a:pPr marL="0" marR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pl-PL" altLang="pl-PL" sz="1000" dirty="0" smtClean="0">
                <a:solidFill>
                  <a:srgbClr val="FFFFFF"/>
                </a:solidFill>
              </a:rPr>
              <a:t>Andrzej</a:t>
            </a:r>
            <a:r>
              <a:rPr lang="pl-PL" altLang="pl-PL" sz="1000" baseline="0" dirty="0" smtClean="0">
                <a:solidFill>
                  <a:srgbClr val="FFFFFF"/>
                </a:solidFill>
              </a:rPr>
              <a:t> Wróblewski</a:t>
            </a:r>
            <a:endParaRPr lang="de-DE" altLang="pl-PL" sz="1000" dirty="0" smtClean="0">
              <a:solidFill>
                <a:srgbClr val="FFFFFF"/>
              </a:solidFill>
            </a:endParaRPr>
          </a:p>
        </p:txBody>
      </p:sp>
      <p:sp>
        <p:nvSpPr>
          <p:cNvPr id="11" name="Rectangle 60"/>
          <p:cNvSpPr>
            <a:spLocks noChangeArrowheads="1"/>
          </p:cNvSpPr>
          <p:nvPr userDrawn="1"/>
        </p:nvSpPr>
        <p:spPr bwMode="auto">
          <a:xfrm>
            <a:off x="3200400" y="6510338"/>
            <a:ext cx="34591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SzPct val="100000"/>
              <a:defRPr/>
            </a:pPr>
            <a:r>
              <a:rPr lang="pl-PL" altLang="pl-PL" sz="1000" dirty="0" smtClean="0">
                <a:solidFill>
                  <a:srgbClr val="FFFFFF"/>
                </a:solidFill>
              </a:rPr>
              <a:t>Kaskadowanie RC2 grudzień 2015</a:t>
            </a:r>
            <a:endParaRPr lang="de-DE" altLang="pl-PL" sz="1000" dirty="0" smtClean="0">
              <a:solidFill>
                <a:srgbClr val="FFFFFF"/>
              </a:solidFill>
            </a:endParaRPr>
          </a:p>
        </p:txBody>
      </p:sp>
      <p:pic>
        <p:nvPicPr>
          <p:cNvPr id="12" name="Picture 2" descr="X:\AAgoska\logo ROTO\German made logo\Roto_germanmade_RGB.jpg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95"/>
          <a:stretch/>
        </p:blipFill>
        <p:spPr bwMode="auto">
          <a:xfrm>
            <a:off x="7553325" y="352425"/>
            <a:ext cx="137795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1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X:\AAgoska\logo ROTO\German made logo\Roto_germanmade_RG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352425"/>
            <a:ext cx="237966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\\rfwafs01\Private\reklama\Piotrowicz\prezentacje\Einbrecher vor Ha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" t="24061" r="-261" b="17763"/>
          <a:stretch/>
        </p:blipFill>
        <p:spPr bwMode="auto">
          <a:xfrm>
            <a:off x="455215" y="1628775"/>
            <a:ext cx="8531327" cy="47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3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55625" y="120650"/>
            <a:ext cx="7213600" cy="91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7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9pPr>
          </a:lstStyle>
          <a:p>
            <a:pPr>
              <a:lnSpc>
                <a:spcPts val="3200"/>
              </a:lnSpc>
              <a:defRPr/>
            </a:pPr>
            <a:r>
              <a:rPr lang="pl-PL" sz="2400" u="none" dirty="0" smtClean="0">
                <a:solidFill>
                  <a:srgbClr val="747678"/>
                </a:solidFill>
              </a:rPr>
              <a:t>Co znaczy</a:t>
            </a:r>
            <a:endParaRPr lang="de-DE" sz="2400" u="none" dirty="0">
              <a:solidFill>
                <a:srgbClr val="747678"/>
              </a:solidFill>
            </a:endParaRPr>
          </a:p>
          <a:p>
            <a:pPr>
              <a:lnSpc>
                <a:spcPts val="3200"/>
              </a:lnSpc>
              <a:defRPr/>
            </a:pPr>
            <a:r>
              <a:rPr lang="de-DE" sz="2400" u="none" dirty="0" err="1" smtClean="0">
                <a:solidFill>
                  <a:srgbClr val="FE0009"/>
                </a:solidFill>
              </a:rPr>
              <a:t>german</a:t>
            </a:r>
            <a:r>
              <a:rPr lang="de-DE" sz="2400" u="none" dirty="0" smtClean="0">
                <a:solidFill>
                  <a:srgbClr val="FE0009"/>
                </a:solidFill>
              </a:rPr>
              <a:t> </a:t>
            </a:r>
            <a:r>
              <a:rPr lang="de-DE" sz="2400" u="none" dirty="0" err="1" smtClean="0">
                <a:solidFill>
                  <a:srgbClr val="FE0009"/>
                </a:solidFill>
              </a:rPr>
              <a:t>made</a:t>
            </a:r>
            <a:endParaRPr lang="de-DE" sz="2400" u="none" dirty="0">
              <a:solidFill>
                <a:srgbClr val="FE0009"/>
              </a:solidFill>
            </a:endParaRPr>
          </a:p>
        </p:txBody>
      </p:sp>
      <p:pic>
        <p:nvPicPr>
          <p:cNvPr id="15364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50838"/>
            <a:ext cx="24098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Film wizerunkowy Roto_You Tube_2014_HD_P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9254" y="1268760"/>
            <a:ext cx="8370888" cy="470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8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55625" y="120650"/>
            <a:ext cx="7213600" cy="91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7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34" charset="0"/>
                <a:ea typeface="ＭＳ Ｐゴシック" charset="-128"/>
              </a:defRPr>
            </a:lvl9pPr>
          </a:lstStyle>
          <a:p>
            <a:pPr>
              <a:lnSpc>
                <a:spcPts val="3200"/>
              </a:lnSpc>
              <a:defRPr/>
            </a:pPr>
            <a:r>
              <a:rPr lang="pl-PL" sz="2400" u="none" dirty="0" smtClean="0">
                <a:solidFill>
                  <a:srgbClr val="747678"/>
                </a:solidFill>
              </a:rPr>
              <a:t>Co znaczy</a:t>
            </a:r>
            <a:endParaRPr lang="de-DE" sz="2400" u="none" dirty="0">
              <a:solidFill>
                <a:srgbClr val="747678"/>
              </a:solidFill>
            </a:endParaRPr>
          </a:p>
          <a:p>
            <a:pPr>
              <a:lnSpc>
                <a:spcPts val="3200"/>
              </a:lnSpc>
              <a:defRPr/>
            </a:pPr>
            <a:r>
              <a:rPr lang="de-DE" sz="2400" u="none" dirty="0" err="1" smtClean="0">
                <a:solidFill>
                  <a:srgbClr val="FE0009"/>
                </a:solidFill>
              </a:rPr>
              <a:t>german</a:t>
            </a:r>
            <a:r>
              <a:rPr lang="de-DE" sz="2400" u="none" dirty="0" smtClean="0">
                <a:solidFill>
                  <a:srgbClr val="FE0009"/>
                </a:solidFill>
              </a:rPr>
              <a:t> </a:t>
            </a:r>
            <a:r>
              <a:rPr lang="de-DE" sz="2400" u="none" dirty="0" err="1" smtClean="0">
                <a:solidFill>
                  <a:srgbClr val="FE0009"/>
                </a:solidFill>
              </a:rPr>
              <a:t>made</a:t>
            </a:r>
            <a:endParaRPr lang="de-DE" sz="2400" u="none" dirty="0">
              <a:solidFill>
                <a:srgbClr val="FE0009"/>
              </a:solidFill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79450" y="1584772"/>
            <a:ext cx="8235950" cy="436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4000" rIns="0" bIns="0" numCol="2" spcCol="180000"/>
          <a:lstStyle>
            <a:lvl1pPr eaLnBrk="0" hangingPunct="0"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LTUnivers 330 BasicLight" pitchFamily="2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Roto Frank AG z siedzibą w </a:t>
            </a:r>
            <a:r>
              <a:rPr lang="pl-PL" sz="1800" u="none" baseline="30000" dirty="0" err="1">
                <a:solidFill>
                  <a:schemeClr val="tx1"/>
                </a:solidFill>
              </a:rPr>
              <a:t>Leinfelden</a:t>
            </a:r>
            <a:r>
              <a:rPr lang="pl-PL" sz="1800" u="none" baseline="30000" dirty="0">
                <a:solidFill>
                  <a:schemeClr val="tx1"/>
                </a:solidFill>
              </a:rPr>
              <a:t>-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-</a:t>
            </a:r>
            <a:r>
              <a:rPr lang="pl-PL" sz="1800" u="none" baseline="30000" dirty="0" err="1">
                <a:solidFill>
                  <a:schemeClr val="tx1"/>
                </a:solidFill>
              </a:rPr>
              <a:t>Echterdingen</a:t>
            </a:r>
            <a:r>
              <a:rPr lang="pl-PL" sz="1800" u="none" baseline="30000" dirty="0">
                <a:solidFill>
                  <a:schemeClr val="tx1"/>
                </a:solidFill>
              </a:rPr>
              <a:t> k. Stuttgartu jest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niemiecką Grupą </a:t>
            </a:r>
            <a:r>
              <a:rPr lang="pl-PL" sz="1800" u="none" baseline="30000" dirty="0">
                <a:solidFill>
                  <a:schemeClr val="tx1"/>
                </a:solidFill>
              </a:rPr>
              <a:t>Firm. Roto rozwijało się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przez lata </a:t>
            </a:r>
            <a:r>
              <a:rPr lang="pl-PL" sz="1800" u="none" baseline="30000" dirty="0">
                <a:solidFill>
                  <a:schemeClr val="tx1"/>
                </a:solidFill>
              </a:rPr>
              <a:t>solidnie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/>
            </a:r>
            <a:br>
              <a:rPr lang="pl-PL" sz="1800" u="none" baseline="30000" dirty="0" smtClean="0">
                <a:solidFill>
                  <a:schemeClr val="tx1"/>
                </a:solidFill>
              </a:rPr>
            </a:br>
            <a:r>
              <a:rPr lang="pl-PL" sz="1800" u="none" baseline="30000" dirty="0" smtClean="0">
                <a:solidFill>
                  <a:schemeClr val="tx1"/>
                </a:solidFill>
              </a:rPr>
              <a:t>i </a:t>
            </a:r>
            <a:r>
              <a:rPr lang="pl-PL" sz="1800" u="none" baseline="30000" dirty="0">
                <a:solidFill>
                  <a:schemeClr val="tx1"/>
                </a:solidFill>
              </a:rPr>
              <a:t>stabilnie, stając się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w konsekwencji </a:t>
            </a:r>
            <a:r>
              <a:rPr lang="pl-PL" sz="1800" u="none" baseline="30000" dirty="0">
                <a:solidFill>
                  <a:schemeClr val="tx1"/>
                </a:solidFill>
              </a:rPr>
              <a:t>dużą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/>
            </a:r>
            <a:br>
              <a:rPr lang="pl-PL" sz="1800" u="none" baseline="30000" dirty="0" smtClean="0">
                <a:solidFill>
                  <a:schemeClr val="tx1"/>
                </a:solidFill>
              </a:rPr>
            </a:br>
            <a:r>
              <a:rPr lang="pl-PL" sz="1800" u="none" baseline="30000" dirty="0" smtClean="0">
                <a:solidFill>
                  <a:schemeClr val="tx1"/>
                </a:solidFill>
              </a:rPr>
              <a:t>i </a:t>
            </a:r>
            <a:r>
              <a:rPr lang="pl-PL" sz="1800" u="none" baseline="30000" dirty="0">
                <a:solidFill>
                  <a:schemeClr val="tx1"/>
                </a:solidFill>
              </a:rPr>
              <a:t>cenioną firmą.</a:t>
            </a:r>
          </a:p>
          <a:p>
            <a:pPr>
              <a:defRPr/>
            </a:pPr>
            <a:endParaRPr lang="pl-PL" sz="1800" u="none" baseline="300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pl-PL" sz="1800" u="none" baseline="30000" dirty="0" smtClean="0">
                <a:solidFill>
                  <a:schemeClr val="tx1"/>
                </a:solidFill>
              </a:rPr>
              <a:t>Nasze </a:t>
            </a:r>
            <a:r>
              <a:rPr lang="pl-PL" sz="1800" u="none" baseline="30000" dirty="0">
                <a:solidFill>
                  <a:schemeClr val="tx1"/>
                </a:solidFill>
              </a:rPr>
              <a:t>wspólne wartości tworzą tożsamość,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która umożliwiła Roto, firmie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o niemieckim </a:t>
            </a:r>
            <a:r>
              <a:rPr lang="pl-PL" sz="1800" u="none" baseline="30000" dirty="0">
                <a:solidFill>
                  <a:schemeClr val="tx1"/>
                </a:solidFill>
              </a:rPr>
              <a:t>rodowodzie, stać się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liderem w </a:t>
            </a:r>
            <a:r>
              <a:rPr lang="pl-PL" sz="1800" u="none" baseline="30000" dirty="0">
                <a:solidFill>
                  <a:schemeClr val="tx1"/>
                </a:solidFill>
              </a:rPr>
              <a:t>swojej branży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. System </a:t>
            </a:r>
            <a:r>
              <a:rPr lang="pl-PL" sz="1800" u="none" baseline="30000" dirty="0">
                <a:solidFill>
                  <a:schemeClr val="tx1"/>
                </a:solidFill>
              </a:rPr>
              <a:t>naszych wartości opiera się na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trzech filarach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:</a:t>
            </a:r>
          </a:p>
          <a:p>
            <a:pPr>
              <a:defRPr/>
            </a:pPr>
            <a:endParaRPr lang="de-DE" sz="1800" u="none" baseline="30000" dirty="0" smtClean="0">
              <a:solidFill>
                <a:schemeClr val="tx1"/>
              </a:solidFill>
            </a:endParaRPr>
          </a:p>
          <a:p>
            <a:pPr marL="285750" indent="-285750">
              <a:buClr>
                <a:srgbClr val="FE0009"/>
              </a:buClr>
              <a:buFont typeface="Wingdings" panose="05000000000000000000" pitchFamily="2" charset="2"/>
              <a:buChar char="§"/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ciągłości, konsekwencji i niezawodności,</a:t>
            </a:r>
          </a:p>
          <a:p>
            <a:pPr marL="285750" indent="-285750">
              <a:buClr>
                <a:srgbClr val="FE0009"/>
              </a:buClr>
              <a:buFont typeface="Wingdings" panose="05000000000000000000" pitchFamily="2" charset="2"/>
              <a:buChar char="§"/>
              <a:defRPr/>
            </a:pPr>
            <a:r>
              <a:rPr lang="pl-PL" sz="1800" u="none" baseline="30000" dirty="0" smtClean="0">
                <a:solidFill>
                  <a:schemeClr val="tx1"/>
                </a:solidFill>
              </a:rPr>
              <a:t>doświadczeniu</a:t>
            </a:r>
            <a:r>
              <a:rPr lang="pl-PL" sz="1800" u="none" baseline="30000" dirty="0">
                <a:solidFill>
                  <a:schemeClr val="tx1"/>
                </a:solidFill>
              </a:rPr>
              <a:t>, dążeniu do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sukcesu i </a:t>
            </a:r>
            <a:r>
              <a:rPr lang="pl-PL" sz="1800" u="none" baseline="30000" dirty="0">
                <a:solidFill>
                  <a:schemeClr val="tx1"/>
                </a:solidFill>
              </a:rPr>
              <a:t>wizji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, </a:t>
            </a:r>
          </a:p>
          <a:p>
            <a:pPr marL="285750" indent="-285750">
              <a:buClr>
                <a:srgbClr val="FE0009"/>
              </a:buClr>
              <a:buFont typeface="Wingdings" panose="05000000000000000000" pitchFamily="2" charset="2"/>
              <a:buChar char="§"/>
              <a:defRPr/>
            </a:pPr>
            <a:r>
              <a:rPr lang="pl-PL" sz="1800" u="none" baseline="30000" dirty="0" smtClean="0">
                <a:solidFill>
                  <a:schemeClr val="tx1"/>
                </a:solidFill>
              </a:rPr>
              <a:t>wiedzy</a:t>
            </a:r>
            <a:r>
              <a:rPr lang="pl-PL" sz="1800" u="none" baseline="30000" dirty="0">
                <a:solidFill>
                  <a:schemeClr val="tx1"/>
                </a:solidFill>
              </a:rPr>
              <a:t>, umiejętności i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niemieckiej sztuce </a:t>
            </a:r>
            <a:r>
              <a:rPr lang="pl-PL" sz="1800" u="none" baseline="30000" dirty="0">
                <a:solidFill>
                  <a:schemeClr val="tx1"/>
                </a:solidFill>
              </a:rPr>
              <a:t>inżynieryjnej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Clr>
                <a:srgbClr val="FE0009"/>
              </a:buClr>
              <a:buFont typeface="Wingdings" panose="05000000000000000000" pitchFamily="2" charset="2"/>
              <a:buChar char="§"/>
              <a:defRPr/>
            </a:pPr>
            <a:endParaRPr lang="de-DE" sz="1800" u="none" baseline="300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Jako technologiczny lider Roto konstruuje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inteligentne produkty, które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za sprawą </a:t>
            </a:r>
          </a:p>
          <a:p>
            <a:pPr>
              <a:defRPr/>
            </a:pPr>
            <a:r>
              <a:rPr lang="pl-PL" sz="1800" u="none" baseline="30000" dirty="0" smtClean="0">
                <a:solidFill>
                  <a:schemeClr val="tx1"/>
                </a:solidFill>
              </a:rPr>
              <a:t>precyzji </a:t>
            </a:r>
            <a:r>
              <a:rPr lang="pl-PL" sz="1800" u="none" baseline="30000" dirty="0">
                <a:solidFill>
                  <a:schemeClr val="tx1"/>
                </a:solidFill>
              </a:rPr>
              <a:t>rozwiązań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technicznych i trwałości odpowiadają oczekiwaniom klientów</a:t>
            </a:r>
            <a:r>
              <a:rPr lang="pl-PL" sz="1800" u="none" baseline="30000" dirty="0">
                <a:solidFill>
                  <a:schemeClr val="tx1"/>
                </a:solidFill>
              </a:rPr>
              <a:t>.</a:t>
            </a:r>
          </a:p>
          <a:p>
            <a:pPr>
              <a:defRPr/>
            </a:pPr>
            <a:endParaRPr lang="pl-PL" sz="1800" u="none" baseline="300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pl-PL" sz="1800" u="none" baseline="30000" dirty="0" smtClean="0">
                <a:solidFill>
                  <a:schemeClr val="tx1"/>
                </a:solidFill>
              </a:rPr>
              <a:t>W </a:t>
            </a:r>
            <a:r>
              <a:rPr lang="pl-PL" sz="1800" u="none" baseline="30000" dirty="0">
                <a:solidFill>
                  <a:schemeClr val="tx1"/>
                </a:solidFill>
              </a:rPr>
              <a:t>zarządzaniu produkcją i zasobami naturalnymi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, </a:t>
            </a:r>
            <a:br>
              <a:rPr lang="pl-PL" sz="1800" u="none" baseline="30000" dirty="0" smtClean="0">
                <a:solidFill>
                  <a:schemeClr val="tx1"/>
                </a:solidFill>
              </a:rPr>
            </a:br>
            <a:r>
              <a:rPr lang="pl-PL" sz="1800" u="none" baseline="30000" dirty="0" smtClean="0">
                <a:solidFill>
                  <a:schemeClr val="tx1"/>
                </a:solidFill>
              </a:rPr>
              <a:t>a </a:t>
            </a:r>
            <a:r>
              <a:rPr lang="pl-PL" sz="1800" u="none" baseline="30000" dirty="0">
                <a:solidFill>
                  <a:schemeClr val="tx1"/>
                </a:solidFill>
              </a:rPr>
              <a:t>także w logistyce kierujemy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się niezależnie od tego,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gdzie </a:t>
            </a:r>
            <a:r>
              <a:rPr lang="pl-PL" sz="1800" u="none" baseline="30000" dirty="0">
                <a:solidFill>
                  <a:schemeClr val="tx1"/>
                </a:solidFill>
              </a:rPr>
              <a:t>są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wytwarzane produkty Roto, niemieckimi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wartościami, takimi jak niezawodność,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dokładność i wizja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.</a:t>
            </a:r>
          </a:p>
          <a:p>
            <a:pPr>
              <a:defRPr/>
            </a:pPr>
            <a:endParaRPr lang="pl-PL" sz="1800" u="none" baseline="30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Dzięki niemieckiej precyzji w konstrukcji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i rozwoju, w zarządzaniu jakością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i procesami dostarczamy niezawodnie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wysoką jakość produktów i usług.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Na całym </a:t>
            </a:r>
            <a:r>
              <a:rPr lang="pl-PL" sz="1800" u="none" baseline="30000" dirty="0" smtClean="0">
                <a:solidFill>
                  <a:schemeClr val="tx1"/>
                </a:solidFill>
              </a:rPr>
              <a:t>świecie, niezależnie od tego, </a:t>
            </a:r>
            <a:br>
              <a:rPr lang="pl-PL" sz="1800" u="none" baseline="30000" dirty="0" smtClean="0">
                <a:solidFill>
                  <a:schemeClr val="tx1"/>
                </a:solidFill>
              </a:rPr>
            </a:br>
            <a:r>
              <a:rPr lang="pl-PL" sz="1800" u="none" baseline="30000" dirty="0" smtClean="0">
                <a:solidFill>
                  <a:schemeClr val="tx1"/>
                </a:solidFill>
              </a:rPr>
              <a:t>gdzie powstają.</a:t>
            </a:r>
          </a:p>
          <a:p>
            <a:pPr>
              <a:defRPr/>
            </a:pPr>
            <a:endParaRPr lang="pl-PL" sz="1800" u="none" baseline="30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Konsekwentne wdrażanie niemieckich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wartości w standardy jakościowe budzi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zaufanie naszych partnerów i klientów.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To wszystko określamy mianem</a:t>
            </a:r>
          </a:p>
          <a:p>
            <a:pPr>
              <a:defRPr/>
            </a:pPr>
            <a:r>
              <a:rPr lang="pl-PL" sz="1800" u="none" baseline="30000" dirty="0">
                <a:solidFill>
                  <a:schemeClr val="tx1"/>
                </a:solidFill>
              </a:rPr>
              <a:t>„german </a:t>
            </a:r>
            <a:r>
              <a:rPr lang="pl-PL" sz="1800" u="none" baseline="30000" dirty="0" err="1">
                <a:solidFill>
                  <a:schemeClr val="tx1"/>
                </a:solidFill>
              </a:rPr>
              <a:t>made</a:t>
            </a:r>
            <a:r>
              <a:rPr lang="pl-PL" sz="1800" u="none" baseline="30000" dirty="0">
                <a:solidFill>
                  <a:schemeClr val="tx1"/>
                </a:solidFill>
              </a:rPr>
              <a:t>”.</a:t>
            </a:r>
            <a:r>
              <a:rPr lang="de-DE" sz="1800" u="none" baseline="30000" dirty="0" smtClean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endParaRPr lang="de-DE" sz="1800" u="none" baseline="300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200000"/>
              </a:lnSpc>
              <a:defRPr/>
            </a:pPr>
            <a:endParaRPr lang="de-DE" altLang="de-DE" sz="1800" u="none" baseline="30000" dirty="0" smtClean="0">
              <a:solidFill>
                <a:schemeClr val="tx1"/>
              </a:solidFill>
            </a:endParaRPr>
          </a:p>
        </p:txBody>
      </p:sp>
      <p:pic>
        <p:nvPicPr>
          <p:cNvPr id="15364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50838"/>
            <a:ext cx="24098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35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70272" y="1282422"/>
            <a:ext cx="800345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dirty="0">
              <a:latin typeface="LTUnivers 330 BasicLight" panose="020B0303020202020204" pitchFamily="34" charset="-18"/>
            </a:endParaRPr>
          </a:p>
          <a:p>
            <a:pPr algn="ctr">
              <a:buClr>
                <a:srgbClr val="FF0000"/>
              </a:buClr>
            </a:pPr>
            <a:r>
              <a:rPr lang="pl-PL" sz="2800" dirty="0" smtClean="0">
                <a:latin typeface="LTUnivers 330 BasicLight" panose="020B0303020202020204" pitchFamily="34" charset="-18"/>
              </a:rPr>
              <a:t>Wychodząc z założenia, że najlepsze okno bez potwierdzenia jego właściwości przeciwwłamaniowych badaniem, </a:t>
            </a:r>
            <a:br>
              <a:rPr lang="pl-PL" sz="2800" dirty="0" smtClean="0">
                <a:latin typeface="LTUnivers 330 BasicLight" panose="020B0303020202020204" pitchFamily="34" charset="-18"/>
              </a:rPr>
            </a:br>
            <a:r>
              <a:rPr lang="pl-PL" sz="2800" dirty="0" smtClean="0">
                <a:latin typeface="LTUnivers 330 BasicLight" panose="020B0303020202020204" pitchFamily="34" charset="-18"/>
              </a:rPr>
              <a:t>jest oknem bezklasowym, proponujemy:</a:t>
            </a:r>
          </a:p>
          <a:p>
            <a:pPr algn="ctr">
              <a:buClr>
                <a:srgbClr val="FF0000"/>
              </a:buClr>
            </a:pPr>
            <a:endParaRPr lang="pl-PL" sz="2800" dirty="0" smtClean="0">
              <a:latin typeface="LTUnivers 330 BasicLight" panose="020B0303020202020204" pitchFamily="34" charset="-18"/>
            </a:endParaRPr>
          </a:p>
          <a:p>
            <a:pPr algn="ctr">
              <a:buClr>
                <a:srgbClr val="FF0000"/>
              </a:buClr>
            </a:pPr>
            <a:r>
              <a:rPr lang="pl-PL" sz="2800" b="1" dirty="0" smtClean="0">
                <a:latin typeface="LTUnivers 330 BasicLight" panose="020B0303020202020204" pitchFamily="34" charset="-18"/>
              </a:rPr>
              <a:t>kaskadowanie </a:t>
            </a:r>
            <a:r>
              <a:rPr lang="pl-PL" sz="2800" b="1" dirty="0">
                <a:latin typeface="LTUnivers 330 BasicLight" panose="020B0303020202020204" pitchFamily="34" charset="-18"/>
              </a:rPr>
              <a:t>badań okien klasy </a:t>
            </a:r>
            <a:r>
              <a:rPr lang="pl-PL" sz="2800" b="1" dirty="0" smtClean="0">
                <a:latin typeface="LTUnivers 330 BasicLight" panose="020B0303020202020204" pitchFamily="34" charset="-18"/>
              </a:rPr>
              <a:t>RC2</a:t>
            </a:r>
          </a:p>
          <a:p>
            <a:pPr algn="ctr">
              <a:buClr>
                <a:srgbClr val="FF0000"/>
              </a:buClr>
            </a:pPr>
            <a:endParaRPr lang="pl-PL" sz="2800" b="1" dirty="0">
              <a:latin typeface="LTUnivers 330 BasicLight" panose="020B0303020202020204" pitchFamily="34" charset="-18"/>
            </a:endParaRPr>
          </a:p>
          <a:p>
            <a:pPr algn="ctr">
              <a:buClr>
                <a:srgbClr val="FF0000"/>
              </a:buClr>
            </a:pPr>
            <a:endParaRPr lang="pl-PL" sz="2800" b="1" dirty="0" smtClean="0">
              <a:latin typeface="LTUnivers 330 BasicLight" panose="020B0303020202020204" pitchFamily="34" charset="-18"/>
            </a:endParaRPr>
          </a:p>
          <a:p>
            <a:pPr algn="ctr">
              <a:buClr>
                <a:srgbClr val="FF0000"/>
              </a:buClr>
            </a:pPr>
            <a:endParaRPr lang="pl-PL" sz="2800" b="1" dirty="0" smtClean="0">
              <a:latin typeface="LTUnivers 330 BasicLight" panose="020B0303020202020204" pitchFamily="34" charset="-18"/>
            </a:endParaRPr>
          </a:p>
          <a:p>
            <a:pPr algn="ctr">
              <a:buClr>
                <a:srgbClr val="FF0000"/>
              </a:buClr>
            </a:pPr>
            <a:r>
              <a:rPr lang="pl-PL" sz="2800" dirty="0" smtClean="0">
                <a:latin typeface="LTUnivers 330 BasicLight" panose="020B0303020202020204" pitchFamily="34" charset="-18"/>
              </a:rPr>
              <a:t>              Podpisanie umowy</a:t>
            </a:r>
            <a:endParaRPr lang="pl-PL" sz="2800" dirty="0">
              <a:latin typeface="LTUnivers 330 BasicLight" panose="020B0303020202020204" pitchFamily="34" charset="-18"/>
            </a:endParaRPr>
          </a:p>
          <a:p>
            <a:pPr algn="ctr">
              <a:buClr>
                <a:srgbClr val="FF0000"/>
              </a:buClr>
            </a:pPr>
            <a:endParaRPr lang="pl-PL" sz="3600" dirty="0">
              <a:latin typeface="LTUnivers 330 BasicLight" panose="020B0303020202020204" pitchFamily="34" charset="-1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09120"/>
            <a:ext cx="1512168" cy="157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5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7" name="Prostokąt 6"/>
          <p:cNvSpPr/>
          <p:nvPr/>
        </p:nvSpPr>
        <p:spPr>
          <a:xfrm>
            <a:off x="683568" y="1844824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latin typeface="LTUnivers 330 BasicLight" panose="020B0303020202020204" pitchFamily="34" charset="-18"/>
              </a:rPr>
              <a:t>Badania </a:t>
            </a:r>
            <a:r>
              <a:rPr lang="pl-PL" dirty="0">
                <a:latin typeface="LTUnivers 330 BasicLight" panose="020B0303020202020204" pitchFamily="34" charset="-18"/>
              </a:rPr>
              <a:t>zostały przeprowadzone przez akredytowaną, notyfikowaną jednostkę badawczą</a:t>
            </a:r>
            <a:r>
              <a:rPr lang="pl-PL" dirty="0" smtClean="0">
                <a:latin typeface="LTUnivers 330 BasicLight" panose="020B0303020202020204" pitchFamily="34" charset="-18"/>
              </a:rPr>
              <a:t>:</a:t>
            </a:r>
          </a:p>
          <a:p>
            <a:endParaRPr lang="pl-PL" b="1" dirty="0">
              <a:latin typeface="LTUnivers 330 BasicLight" panose="020B0303020202020204" pitchFamily="34" charset="-18"/>
            </a:endParaRPr>
          </a:p>
          <a:p>
            <a:pPr algn="ctr"/>
            <a:r>
              <a:rPr lang="pl-PL" b="1" dirty="0">
                <a:latin typeface="LTUnivers 330 BasicLight" panose="020B0303020202020204" pitchFamily="34" charset="-18"/>
              </a:rPr>
              <a:t>Laboratorium Techniki Budowlanej</a:t>
            </a:r>
          </a:p>
          <a:p>
            <a:pPr algn="ctr"/>
            <a:r>
              <a:rPr lang="pl-PL" dirty="0">
                <a:latin typeface="LTUnivers 330 BasicLight" panose="020B0303020202020204" pitchFamily="34" charset="-18"/>
              </a:rPr>
              <a:t>Ul. Laski 83; 41-306 Dąbrowa Górnicza </a:t>
            </a:r>
          </a:p>
          <a:p>
            <a:pPr algn="ctr"/>
            <a:r>
              <a:rPr lang="pl-PL" dirty="0">
                <a:latin typeface="LTUnivers 330 BasicLight" panose="020B0303020202020204" pitchFamily="34" charset="-18"/>
              </a:rPr>
              <a:t>(Nr akredytacji AB661; Nr notyfikacji 1827)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2339752" y="3996954"/>
            <a:ext cx="1676400" cy="1389062"/>
            <a:chOff x="793" y="2373"/>
            <a:chExt cx="1056" cy="875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793" y="2373"/>
              <a:ext cx="1056" cy="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" y="2373"/>
              <a:ext cx="1064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9"/>
          <p:cNvGrpSpPr>
            <a:grpSpLocks noChangeAspect="1"/>
          </p:cNvGrpSpPr>
          <p:nvPr/>
        </p:nvGrpSpPr>
        <p:grpSpPr bwMode="auto">
          <a:xfrm>
            <a:off x="4518771" y="3940688"/>
            <a:ext cx="2055264" cy="1406435"/>
            <a:chOff x="3533" y="2478"/>
            <a:chExt cx="1077" cy="737"/>
          </a:xfrm>
        </p:grpSpPr>
        <p:sp>
          <p:nvSpPr>
            <p:cNvPr id="10" name="AutoShape 8"/>
            <p:cNvSpPr>
              <a:spLocks noChangeAspect="1" noChangeArrowheads="1" noTextEdit="1"/>
            </p:cNvSpPr>
            <p:nvPr/>
          </p:nvSpPr>
          <p:spPr bwMode="auto">
            <a:xfrm>
              <a:off x="3533" y="2478"/>
              <a:ext cx="1077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" y="2478"/>
              <a:ext cx="1081" cy="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791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0"/>
          <a:stretch/>
        </p:blipFill>
        <p:spPr bwMode="auto">
          <a:xfrm>
            <a:off x="5868144" y="3105942"/>
            <a:ext cx="2520280" cy="3006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rostokąt 5"/>
          <p:cNvSpPr/>
          <p:nvPr/>
        </p:nvSpPr>
        <p:spPr>
          <a:xfrm>
            <a:off x="611560" y="825093"/>
            <a:ext cx="806489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sz="2000" dirty="0">
              <a:latin typeface="LTUnivers 330 BasicLight" panose="020B0303020202020204" pitchFamily="34" charset="-18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l-PL" sz="3600" dirty="0" smtClean="0">
                <a:latin typeface="LTUnivers 330 BasicLight" panose="020B0303020202020204" pitchFamily="34" charset="-18"/>
              </a:rPr>
              <a:t>Co to jest RC2 ?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l-PL" sz="3600" dirty="0" smtClean="0">
                <a:latin typeface="LTUnivers 330 BasicLight" panose="020B0303020202020204" pitchFamily="34" charset="-18"/>
              </a:rPr>
              <a:t>Jak wygląda badanie ?</a:t>
            </a: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l-PL" sz="3600" dirty="0">
                <a:latin typeface="LTUnivers 330 BasicLight" panose="020B0303020202020204" pitchFamily="34" charset="-18"/>
              </a:rPr>
              <a:t>Na czym polega kaskadowanie?</a:t>
            </a:r>
          </a:p>
          <a:p>
            <a:pPr lvl="1"/>
            <a:endParaRPr lang="pl-PL" sz="3600" dirty="0" smtClean="0">
              <a:latin typeface="LTUnivers 330 BasicLight" panose="020B0303020202020204" pitchFamily="34" charset="-18"/>
            </a:endParaRPr>
          </a:p>
          <a:p>
            <a:endParaRPr lang="pl-PL" sz="2000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38851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706319"/>
            <a:ext cx="8064896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latin typeface="LTUnivers 330 BasicLight" panose="020B0303020202020204" pitchFamily="34" charset="-18"/>
              </a:rPr>
              <a:t>Są cztery normy dotyczące okien i ich wbudowania:</a:t>
            </a:r>
            <a:endParaRPr lang="pl-PL" b="1" dirty="0">
              <a:latin typeface="LTUnivers 330 BasicLight" panose="020B0303020202020204" pitchFamily="34" charset="-18"/>
            </a:endParaRPr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PN-EN 1627 – Okna, drzwi, żaluzje </a:t>
            </a:r>
            <a:r>
              <a:rPr lang="pl-PL" dirty="0" smtClean="0">
                <a:latin typeface="LTUnivers 330 BasicLight" panose="020B0303020202020204" pitchFamily="34" charset="-18"/>
              </a:rPr>
              <a:t>– </a:t>
            </a:r>
            <a:r>
              <a:rPr lang="pl-PL" dirty="0">
                <a:latin typeface="LTUnivers 330 BasicLight" panose="020B0303020202020204" pitchFamily="34" charset="-18"/>
              </a:rPr>
              <a:t>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Wymagania </a:t>
            </a:r>
            <a:r>
              <a:rPr lang="pl-PL" dirty="0">
                <a:latin typeface="LTUnivers 330 BasicLight" panose="020B0303020202020204" pitchFamily="34" charset="-18"/>
              </a:rPr>
              <a:t>i klasyfikacja,</a:t>
            </a:r>
            <a:br>
              <a:rPr lang="pl-PL" dirty="0">
                <a:latin typeface="LTUnivers 330 BasicLight" panose="020B0303020202020204" pitchFamily="34" charset="-18"/>
              </a:rPr>
            </a:br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PN-EN </a:t>
            </a:r>
            <a:r>
              <a:rPr lang="pl-PL" dirty="0">
                <a:latin typeface="LTUnivers 330 BasicLight" panose="020B0303020202020204" pitchFamily="34" charset="-18"/>
              </a:rPr>
              <a:t>1628 – Okna, drzwi, żaluzje </a:t>
            </a:r>
            <a:r>
              <a:rPr lang="pl-PL" dirty="0" smtClean="0">
                <a:latin typeface="LTUnivers 330 BasicLight" panose="020B0303020202020204" pitchFamily="34" charset="-18"/>
              </a:rPr>
              <a:t>– </a:t>
            </a:r>
            <a:r>
              <a:rPr lang="pl-PL" dirty="0">
                <a:latin typeface="LTUnivers 330 BasicLight" panose="020B0303020202020204" pitchFamily="34" charset="-18"/>
              </a:rPr>
              <a:t>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Metoda </a:t>
            </a:r>
            <a:r>
              <a:rPr lang="pl-PL" dirty="0">
                <a:latin typeface="LTUnivers 330 BasicLight" panose="020B0303020202020204" pitchFamily="34" charset="-18"/>
              </a:rPr>
              <a:t>badania dla określenia odporności </a:t>
            </a:r>
            <a:r>
              <a:rPr lang="pl-PL" dirty="0" smtClean="0">
                <a:latin typeface="LTUnivers 330 BasicLight" panose="020B0303020202020204" pitchFamily="34" charset="-18"/>
              </a:rPr>
              <a:t>na </a:t>
            </a:r>
            <a:r>
              <a:rPr lang="pl-PL" dirty="0">
                <a:latin typeface="LTUnivers 330 BasicLight" panose="020B0303020202020204" pitchFamily="34" charset="-18"/>
              </a:rPr>
              <a:t>obciążenie statyczne,</a:t>
            </a:r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PN-EN </a:t>
            </a:r>
            <a:r>
              <a:rPr lang="pl-PL" dirty="0">
                <a:latin typeface="LTUnivers 330 BasicLight" panose="020B0303020202020204" pitchFamily="34" charset="-18"/>
              </a:rPr>
              <a:t>1629 – Okna, drzwi, żaluzje </a:t>
            </a:r>
            <a:r>
              <a:rPr lang="pl-PL" dirty="0" smtClean="0">
                <a:latin typeface="LTUnivers 330 BasicLight" panose="020B0303020202020204" pitchFamily="34" charset="-18"/>
              </a:rPr>
              <a:t>– </a:t>
            </a:r>
            <a:r>
              <a:rPr lang="pl-PL" dirty="0">
                <a:latin typeface="LTUnivers 330 BasicLight" panose="020B0303020202020204" pitchFamily="34" charset="-18"/>
              </a:rPr>
              <a:t>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Metoda </a:t>
            </a:r>
            <a:r>
              <a:rPr lang="pl-PL" dirty="0">
                <a:latin typeface="LTUnivers 330 BasicLight" panose="020B0303020202020204" pitchFamily="34" charset="-18"/>
              </a:rPr>
              <a:t>badania dla określenia odporności </a:t>
            </a:r>
            <a:r>
              <a:rPr lang="pl-PL" dirty="0" smtClean="0">
                <a:latin typeface="LTUnivers 330 BasicLight" panose="020B0303020202020204" pitchFamily="34" charset="-18"/>
              </a:rPr>
              <a:t>na </a:t>
            </a:r>
            <a:r>
              <a:rPr lang="pl-PL" dirty="0">
                <a:latin typeface="LTUnivers 330 BasicLight" panose="020B0303020202020204" pitchFamily="34" charset="-18"/>
              </a:rPr>
              <a:t>obciążenie dynamiczne,</a:t>
            </a:r>
            <a:br>
              <a:rPr lang="pl-PL" dirty="0">
                <a:latin typeface="LTUnivers 330 BasicLight" panose="020B0303020202020204" pitchFamily="34" charset="-18"/>
              </a:rPr>
            </a:br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PN-EN </a:t>
            </a:r>
            <a:r>
              <a:rPr lang="pl-PL" dirty="0">
                <a:latin typeface="LTUnivers 330 BasicLight" panose="020B0303020202020204" pitchFamily="34" charset="-18"/>
              </a:rPr>
              <a:t>1630 – Okna, drzwi, żaluzje </a:t>
            </a:r>
            <a:r>
              <a:rPr lang="pl-PL" dirty="0" smtClean="0">
                <a:latin typeface="LTUnivers 330 BasicLight" panose="020B0303020202020204" pitchFamily="34" charset="-18"/>
              </a:rPr>
              <a:t>– </a:t>
            </a:r>
            <a:r>
              <a:rPr lang="pl-PL" dirty="0">
                <a:latin typeface="LTUnivers 330 BasicLight" panose="020B0303020202020204" pitchFamily="34" charset="-18"/>
              </a:rPr>
              <a:t>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Metoda </a:t>
            </a:r>
            <a:r>
              <a:rPr lang="pl-PL" dirty="0">
                <a:latin typeface="LTUnivers 330 BasicLight" panose="020B0303020202020204" pitchFamily="34" charset="-18"/>
              </a:rPr>
              <a:t>badania dla określenia odporności </a:t>
            </a:r>
            <a:r>
              <a:rPr lang="pl-PL" dirty="0" smtClean="0">
                <a:latin typeface="LTUnivers 330 BasicLight" panose="020B0303020202020204" pitchFamily="34" charset="-18"/>
              </a:rPr>
              <a:t>na </a:t>
            </a:r>
            <a:r>
              <a:rPr lang="pl-PL" dirty="0">
                <a:latin typeface="LTUnivers 330 BasicLight" panose="020B0303020202020204" pitchFamily="34" charset="-18"/>
              </a:rPr>
              <a:t>próby włamania ręcznego.</a:t>
            </a: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7022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82613" y="1435998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PN-EN 1627 – Okna, drzwi, żaluzje – Odporność na włamanie – Wymagania i klasyfikacja</a:t>
            </a:r>
            <a:r>
              <a:rPr lang="pl-PL" dirty="0" smtClean="0">
                <a:latin typeface="LTUnivers 330 BasicLight" panose="020B0303020202020204" pitchFamily="34" charset="-18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 smtClean="0">
                <a:latin typeface="LTUnivers 330 BasicLight" panose="020B0303020202020204" pitchFamily="34" charset="-18"/>
              </a:rPr>
              <a:t>Rozróżniamy klasy: </a:t>
            </a:r>
            <a:r>
              <a:rPr lang="pl-PL" dirty="0">
                <a:latin typeface="LTUnivers 330 BasicLight" panose="020B0303020202020204" pitchFamily="34" charset="-18"/>
              </a:rPr>
              <a:t/>
            </a:r>
            <a:br>
              <a:rPr lang="pl-PL" dirty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RC 1N *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RC 2N *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b="1" dirty="0" smtClean="0">
                <a:solidFill>
                  <a:srgbClr val="FF0000"/>
                </a:solidFill>
                <a:latin typeface="LTUnivers 330 BasicLight" panose="020B0303020202020204" pitchFamily="34" charset="-18"/>
              </a:rPr>
              <a:t>RC2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RC3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RC4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RC5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RC6</a:t>
            </a:r>
          </a:p>
          <a:p>
            <a:endParaRPr lang="pl-PL" dirty="0" smtClean="0">
              <a:latin typeface="LTUnivers 330 BasicLight" panose="020B0303020202020204" pitchFamily="34" charset="-18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Do </a:t>
            </a:r>
            <a:r>
              <a:rPr lang="pl-PL" dirty="0">
                <a:latin typeface="LTUnivers 330 BasicLight" panose="020B0303020202020204" pitchFamily="34" charset="-18"/>
              </a:rPr>
              <a:t>badań wg RC 1N i RC 2N podane jest szklenie P4A</a:t>
            </a:r>
            <a:r>
              <a:rPr lang="pl-PL" dirty="0" smtClean="0">
                <a:latin typeface="LTUnivers 330 BasicLight" panose="020B0303020202020204" pitchFamily="34" charset="-18"/>
              </a:rPr>
              <a:t>. </a:t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Może </a:t>
            </a:r>
            <a:r>
              <a:rPr lang="pl-PL" dirty="0">
                <a:latin typeface="LTUnivers 330 BasicLight" panose="020B0303020202020204" pitchFamily="34" charset="-18"/>
              </a:rPr>
              <a:t>zostać to zamienione np. </a:t>
            </a:r>
            <a:r>
              <a:rPr lang="pl-PL" dirty="0" smtClean="0">
                <a:latin typeface="LTUnivers 330 BasicLight" panose="020B0303020202020204" pitchFamily="34" charset="-18"/>
              </a:rPr>
              <a:t>przez szkło </a:t>
            </a:r>
            <a:r>
              <a:rPr lang="pl-PL" dirty="0">
                <a:latin typeface="LTUnivers 330 BasicLight" panose="020B0303020202020204" pitchFamily="34" charset="-18"/>
              </a:rPr>
              <a:t>izolacyjne lub </a:t>
            </a:r>
            <a:r>
              <a:rPr lang="pl-PL" dirty="0" smtClean="0">
                <a:latin typeface="LTUnivers 330 BasicLight" panose="020B0303020202020204" pitchFamily="34" charset="-18"/>
              </a:rPr>
              <a:t>wypełnienie drewniane ale </a:t>
            </a:r>
            <a:r>
              <a:rPr lang="pl-PL" dirty="0">
                <a:latin typeface="LTUnivers 330 BasicLight" panose="020B0303020202020204" pitchFamily="34" charset="-18"/>
              </a:rPr>
              <a:t>bez </a:t>
            </a:r>
            <a:r>
              <a:rPr lang="pl-PL" dirty="0" smtClean="0">
                <a:latin typeface="LTUnivers 330 BasicLight" panose="020B0303020202020204" pitchFamily="34" charset="-18"/>
              </a:rPr>
              <a:t>klasyfikacji </a:t>
            </a:r>
            <a:r>
              <a:rPr lang="pl-PL" dirty="0">
                <a:latin typeface="LTUnivers 330 BasicLight" panose="020B0303020202020204" pitchFamily="34" charset="-18"/>
              </a:rPr>
              <a:t>P4A. </a:t>
            </a: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4434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78198" y="1412776"/>
            <a:ext cx="817026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PN-EN 1627 – Okna, drzwi, żaluzje – </a:t>
            </a:r>
            <a:r>
              <a:rPr lang="pl-PL" dirty="0" smtClean="0">
                <a:latin typeface="LTUnivers 330 BasicLight" panose="020B0303020202020204" pitchFamily="34" charset="-18"/>
              </a:rPr>
              <a:t>Odporność </a:t>
            </a:r>
            <a:r>
              <a:rPr lang="pl-PL" dirty="0">
                <a:latin typeface="LTUnivers 330 BasicLight" panose="020B0303020202020204" pitchFamily="34" charset="-18"/>
              </a:rPr>
              <a:t>na włamanie – Wymagania i klasyfikacja</a:t>
            </a:r>
            <a:r>
              <a:rPr lang="pl-PL" dirty="0" smtClean="0">
                <a:latin typeface="LTUnivers 330 BasicLight" panose="020B0303020202020204" pitchFamily="34" charset="-18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dirty="0" smtClean="0">
              <a:latin typeface="LTUnivers 330 BasicLight" panose="020B0303020202020204" pitchFamily="34" charset="-18"/>
            </a:endParaRPr>
          </a:p>
          <a:p>
            <a:r>
              <a:rPr lang="pl-PL" b="1" dirty="0" smtClean="0">
                <a:solidFill>
                  <a:srgbClr val="FF0000"/>
                </a:solidFill>
                <a:latin typeface="LTUnivers 330 BasicLight" panose="020B0303020202020204" pitchFamily="34" charset="-18"/>
              </a:rPr>
              <a:t>RC2</a:t>
            </a:r>
            <a:endParaRPr lang="pl-PL" b="1" dirty="0">
              <a:solidFill>
                <a:srgbClr val="FF0000"/>
              </a:solidFill>
              <a:latin typeface="LTUnivers 330 BasicLight" panose="020B0303020202020204" pitchFamily="34" charset="-18"/>
            </a:endParaRPr>
          </a:p>
          <a:p>
            <a:r>
              <a:rPr lang="pl-PL" dirty="0">
                <a:latin typeface="LTUnivers 330 BasicLight" panose="020B0303020202020204" pitchFamily="34" charset="-18"/>
              </a:rPr>
              <a:t>Przypadkowy włamywacz </a:t>
            </a:r>
            <a:r>
              <a:rPr lang="pl-PL" dirty="0" smtClean="0">
                <a:latin typeface="LTUnivers 330 BasicLight" panose="020B0303020202020204" pitchFamily="34" charset="-18"/>
              </a:rPr>
              <a:t>próbuje </a:t>
            </a:r>
            <a:r>
              <a:rPr lang="pl-PL" dirty="0">
                <a:latin typeface="LTUnivers 330 BasicLight" panose="020B0303020202020204" pitchFamily="34" charset="-18"/>
              </a:rPr>
              <a:t>uzyskać dostęp </a:t>
            </a:r>
            <a:r>
              <a:rPr lang="pl-PL" dirty="0" smtClean="0">
                <a:latin typeface="LTUnivers 330 BasicLight" panose="020B0303020202020204" pitchFamily="34" charset="-18"/>
              </a:rPr>
              <a:t>z </a:t>
            </a:r>
            <a:r>
              <a:rPr lang="pl-PL" dirty="0">
                <a:latin typeface="LTUnivers 330 BasicLight" panose="020B0303020202020204" pitchFamily="34" charset="-18"/>
              </a:rPr>
              <a:t>użyciem prostych </a:t>
            </a:r>
            <a:r>
              <a:rPr lang="pl-PL" dirty="0" smtClean="0">
                <a:latin typeface="LTUnivers 330 BasicLight" panose="020B0303020202020204" pitchFamily="34" charset="-18"/>
              </a:rPr>
              <a:t>narzędzi, np</a:t>
            </a:r>
            <a:r>
              <a:rPr lang="pl-PL" dirty="0">
                <a:latin typeface="LTUnivers 330 BasicLight" panose="020B0303020202020204" pitchFamily="34" charset="-18"/>
              </a:rPr>
              <a:t>. śrubokręta, szczypców, klina, </a:t>
            </a:r>
            <a:r>
              <a:rPr lang="pl-PL" dirty="0" smtClean="0">
                <a:latin typeface="LTUnivers 330 BasicLight" panose="020B0303020202020204" pitchFamily="34" charset="-18"/>
              </a:rPr>
              <a:t>a </a:t>
            </a:r>
            <a:r>
              <a:rPr lang="pl-PL" dirty="0">
                <a:latin typeface="LTUnivers 330 BasicLight" panose="020B0303020202020204" pitchFamily="34" charset="-18"/>
              </a:rPr>
              <a:t>w przypadku krat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i </a:t>
            </a:r>
            <a:r>
              <a:rPr lang="pl-PL" dirty="0">
                <a:latin typeface="LTUnivers 330 BasicLight" panose="020B0303020202020204" pitchFamily="34" charset="-18"/>
              </a:rPr>
              <a:t>wyeksponowanych </a:t>
            </a:r>
            <a:r>
              <a:rPr lang="pl-PL" dirty="0" smtClean="0">
                <a:latin typeface="LTUnivers 330 BasicLight" panose="020B0303020202020204" pitchFamily="34" charset="-18"/>
              </a:rPr>
              <a:t>zawiasów, </a:t>
            </a:r>
            <a:r>
              <a:rPr lang="pl-PL" dirty="0">
                <a:latin typeface="LTUnivers 330 BasicLight" panose="020B0303020202020204" pitchFamily="34" charset="-18"/>
              </a:rPr>
              <a:t>z </a:t>
            </a:r>
            <a:r>
              <a:rPr lang="pl-PL" dirty="0" smtClean="0">
                <a:latin typeface="LTUnivers 330 BasicLight" panose="020B0303020202020204" pitchFamily="34" charset="-18"/>
              </a:rPr>
              <a:t>użyciem małej </a:t>
            </a:r>
            <a:r>
              <a:rPr lang="pl-PL" dirty="0">
                <a:latin typeface="LTUnivers 330 BasicLight" panose="020B0303020202020204" pitchFamily="34" charset="-18"/>
              </a:rPr>
              <a:t>piły ręcznej.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Z </a:t>
            </a:r>
            <a:r>
              <a:rPr lang="pl-PL" dirty="0">
                <a:latin typeface="LTUnivers 330 BasicLight" panose="020B0303020202020204" pitchFamily="34" charset="-18"/>
              </a:rPr>
              <a:t>tym poziomem włamywacza nie kojarzy się mechanicznych </a:t>
            </a:r>
            <a:r>
              <a:rPr lang="pl-PL" dirty="0" smtClean="0">
                <a:latin typeface="LTUnivers 330 BasicLight" panose="020B0303020202020204" pitchFamily="34" charset="-18"/>
              </a:rPr>
              <a:t>narzędzi do wiercenia, </a:t>
            </a:r>
            <a:r>
              <a:rPr lang="pl-PL" dirty="0">
                <a:latin typeface="LTUnivers 330 BasicLight" panose="020B0303020202020204" pitchFamily="34" charset="-18"/>
              </a:rPr>
              <a:t>z racji stosowania wkładek bębenkowych odpornych na </a:t>
            </a:r>
            <a:r>
              <a:rPr lang="pl-PL" dirty="0" smtClean="0">
                <a:latin typeface="LTUnivers 330 BasicLight" panose="020B0303020202020204" pitchFamily="34" charset="-18"/>
              </a:rPr>
              <a:t>wiercenie. </a:t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Włamywacz próbuje </a:t>
            </a:r>
            <a:r>
              <a:rPr lang="pl-PL" dirty="0">
                <a:latin typeface="LTUnivers 330 BasicLight" panose="020B0303020202020204" pitchFamily="34" charset="-18"/>
              </a:rPr>
              <a:t>wykorzystać sposobność, ma słabą znajomość prawdopodobnego </a:t>
            </a:r>
            <a:r>
              <a:rPr lang="pl-PL" dirty="0" smtClean="0">
                <a:latin typeface="LTUnivers 330 BasicLight" panose="020B0303020202020204" pitchFamily="34" charset="-18"/>
              </a:rPr>
              <a:t>poziomu odporności </a:t>
            </a:r>
            <a:r>
              <a:rPr lang="pl-PL" dirty="0">
                <a:latin typeface="LTUnivers 330 BasicLight" panose="020B0303020202020204" pitchFamily="34" charset="-18"/>
              </a:rPr>
              <a:t>i jest zainteresowany zarówno kwestią czasu, jak i hałasu.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Nie </a:t>
            </a:r>
            <a:r>
              <a:rPr lang="pl-PL" dirty="0">
                <a:latin typeface="LTUnivers 330 BasicLight" panose="020B0303020202020204" pitchFamily="34" charset="-18"/>
              </a:rPr>
              <a:t>przewiduje </a:t>
            </a:r>
            <a:r>
              <a:rPr lang="pl-PL" dirty="0" smtClean="0">
                <a:latin typeface="LTUnivers 330 BasicLight" panose="020B0303020202020204" pitchFamily="34" charset="-18"/>
              </a:rPr>
              <a:t>się szczególnej </a:t>
            </a:r>
            <a:r>
              <a:rPr lang="pl-PL" dirty="0">
                <a:latin typeface="LTUnivers 330 BasicLight" panose="020B0303020202020204" pitchFamily="34" charset="-18"/>
              </a:rPr>
              <a:t>wiedzy na temat prawdopodobnych korzyści, a poziom ryzyka, które </a:t>
            </a:r>
            <a:r>
              <a:rPr lang="pl-PL" dirty="0" smtClean="0">
                <a:latin typeface="LTUnivers 330 BasicLight" panose="020B0303020202020204" pitchFamily="34" charset="-18"/>
              </a:rPr>
              <a:t>chciałby podjąć </a:t>
            </a:r>
            <a:r>
              <a:rPr lang="pl-PL" dirty="0">
                <a:latin typeface="LTUnivers 330 BasicLight" panose="020B0303020202020204" pitchFamily="34" charset="-18"/>
              </a:rPr>
              <a:t>włamywacz, jest </a:t>
            </a:r>
            <a:r>
              <a:rPr lang="pl-PL" dirty="0" smtClean="0">
                <a:latin typeface="LTUnivers 330 BasicLight" panose="020B0303020202020204" pitchFamily="34" charset="-18"/>
              </a:rPr>
              <a:t>niski.</a:t>
            </a:r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915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78198" y="1409869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PN-EN 1627 – Okna, drzwi, żaluzje – 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Wymagania i </a:t>
            </a:r>
            <a:r>
              <a:rPr lang="pl-PL" dirty="0">
                <a:latin typeface="LTUnivers 330 BasicLight" panose="020B0303020202020204" pitchFamily="34" charset="-18"/>
              </a:rPr>
              <a:t>klasyfikacja</a:t>
            </a:r>
            <a:r>
              <a:rPr lang="pl-PL" dirty="0" smtClean="0">
                <a:latin typeface="LTUnivers 330 BasicLight" panose="020B0303020202020204" pitchFamily="34" charset="-18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pl-PL" dirty="0">
              <a:latin typeface="LTUnivers 330 BasicLight" panose="020B0303020202020204" pitchFamily="34" charset="-18"/>
            </a:endParaRPr>
          </a:p>
          <a:p>
            <a:pPr>
              <a:buClr>
                <a:schemeClr val="bg1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RC2 – szyba P4A</a:t>
            </a:r>
          </a:p>
          <a:p>
            <a:pPr>
              <a:buClr>
                <a:schemeClr val="bg1"/>
              </a:buClr>
            </a:pPr>
            <a:endParaRPr lang="pl-PL" b="1" dirty="0" smtClean="0">
              <a:latin typeface="LTUnivers 330 BasicLight" panose="020B0303020202020204" pitchFamily="34" charset="-18"/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Czas oporu okna przy włamaniu – </a:t>
            </a:r>
            <a:r>
              <a:rPr lang="pl-PL" b="1" dirty="0" smtClean="0">
                <a:latin typeface="LTUnivers 330 BasicLight" panose="020B0303020202020204" pitchFamily="34" charset="-18"/>
              </a:rPr>
              <a:t>3 minuty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Czas całkowity badania – </a:t>
            </a:r>
            <a:r>
              <a:rPr lang="pl-PL" b="1" dirty="0" smtClean="0">
                <a:latin typeface="LTUnivers 330 BasicLight" panose="020B0303020202020204" pitchFamily="34" charset="-18"/>
              </a:rPr>
              <a:t>15 minut</a:t>
            </a: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536" y="1916832"/>
            <a:ext cx="3418211" cy="44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143" b="107"/>
          <a:stretch/>
        </p:blipFill>
        <p:spPr bwMode="auto">
          <a:xfrm>
            <a:off x="666990" y="4059654"/>
            <a:ext cx="1384730" cy="171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590" y="2420888"/>
            <a:ext cx="2894660" cy="286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622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0"/>
          <a:stretch/>
        </p:blipFill>
        <p:spPr bwMode="auto">
          <a:xfrm>
            <a:off x="971600" y="2636912"/>
            <a:ext cx="2520280" cy="3006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rostokąt 5"/>
          <p:cNvSpPr/>
          <p:nvPr/>
        </p:nvSpPr>
        <p:spPr>
          <a:xfrm>
            <a:off x="611560" y="825093"/>
            <a:ext cx="80648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sz="2000" dirty="0">
              <a:latin typeface="LTUnivers 330 BasicLight" panose="020B0303020202020204" pitchFamily="34" charset="-18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l-PL" sz="3600" dirty="0" smtClean="0">
                <a:latin typeface="LTUnivers 330 BasicLight" panose="020B0303020202020204" pitchFamily="34" charset="-18"/>
              </a:rPr>
              <a:t>Jak wygląda badanie ?</a:t>
            </a:r>
          </a:p>
          <a:p>
            <a:pPr lvl="1"/>
            <a:endParaRPr lang="pl-PL" sz="3600" dirty="0" smtClean="0">
              <a:latin typeface="LTUnivers 330 BasicLight" panose="020B0303020202020204" pitchFamily="34" charset="-18"/>
            </a:endParaRPr>
          </a:p>
          <a:p>
            <a:endParaRPr lang="pl-PL" sz="2000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3320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20266" y="1414517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b="1" dirty="0">
              <a:latin typeface="LTUnivers 330 BasicLight" panose="020B0303020202020204" pitchFamily="34" charset="-18"/>
            </a:endParaRPr>
          </a:p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Okno na stanowisku do badań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551" y="2420938"/>
            <a:ext cx="3099842" cy="3381458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73309"/>
            <a:ext cx="3829075" cy="3876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227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702549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PN-EN </a:t>
            </a:r>
            <a:r>
              <a:rPr lang="pl-PL" dirty="0">
                <a:latin typeface="LTUnivers 330 BasicLight" panose="020B0303020202020204" pitchFamily="34" charset="-18"/>
              </a:rPr>
              <a:t>1628 – Okna, drzwi, żaluzje – 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Metoda </a:t>
            </a:r>
            <a:r>
              <a:rPr lang="pl-PL" dirty="0">
                <a:latin typeface="LTUnivers 330 BasicLight" panose="020B0303020202020204" pitchFamily="34" charset="-18"/>
              </a:rPr>
              <a:t>badania dla określenia odporności na obciążenie </a:t>
            </a:r>
            <a:r>
              <a:rPr lang="pl-PL" dirty="0" smtClean="0">
                <a:latin typeface="LTUnivers 330 BasicLight" panose="020B0303020202020204" pitchFamily="34" charset="-18"/>
              </a:rPr>
              <a:t>statyczne</a:t>
            </a:r>
            <a:endParaRPr lang="pl-PL" dirty="0">
              <a:latin typeface="LTUnivers 330 BasicLight" panose="020B0303020202020204" pitchFamily="34" charset="-18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/>
          <a:srcRect r="19450"/>
          <a:stretch/>
        </p:blipFill>
        <p:spPr>
          <a:xfrm>
            <a:off x="5508625" y="2425700"/>
            <a:ext cx="3103215" cy="21984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/>
          <a:srcRect l="23770" t="7560" r="25286" b="7867"/>
          <a:stretch/>
        </p:blipFill>
        <p:spPr>
          <a:xfrm>
            <a:off x="5508625" y="4650044"/>
            <a:ext cx="1856586" cy="115522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4"/>
          <a:srcRect l="35725" t="5309" r="21799" b="7191"/>
          <a:stretch/>
        </p:blipFill>
        <p:spPr>
          <a:xfrm>
            <a:off x="7387902" y="4650045"/>
            <a:ext cx="1223937" cy="1155443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614561" y="3225750"/>
            <a:ext cx="3669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Narożnik szyby – 3 </a:t>
            </a:r>
            <a:r>
              <a:rPr lang="pl-PL" dirty="0" err="1" smtClean="0">
                <a:latin typeface="LTUnivers 330 BasicLight" panose="020B0303020202020204" pitchFamily="34" charset="-18"/>
              </a:rPr>
              <a:t>kN</a:t>
            </a:r>
            <a:endParaRPr lang="pl-PL" dirty="0" smtClean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Narożnik skrzydła – 1,5 </a:t>
            </a:r>
            <a:r>
              <a:rPr lang="pl-PL" dirty="0" err="1" smtClean="0">
                <a:latin typeface="LTUnivers 330 BasicLight" panose="020B0303020202020204" pitchFamily="34" charset="-18"/>
              </a:rPr>
              <a:t>kN</a:t>
            </a:r>
            <a:endParaRPr lang="pl-PL" dirty="0" smtClean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Punkty ryglowania – 3 </a:t>
            </a:r>
            <a:r>
              <a:rPr lang="pl-PL" dirty="0" err="1" smtClean="0">
                <a:latin typeface="LTUnivers 330 BasicLight" panose="020B0303020202020204" pitchFamily="34" charset="-18"/>
              </a:rPr>
              <a:t>kN</a:t>
            </a:r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1488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700808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PN-EN </a:t>
            </a:r>
            <a:r>
              <a:rPr lang="pl-PL" dirty="0">
                <a:latin typeface="LTUnivers 330 BasicLight" panose="020B0303020202020204" pitchFamily="34" charset="-18"/>
              </a:rPr>
              <a:t>1629 – Okna, drzwi, żaluzje – 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Metoda </a:t>
            </a:r>
            <a:r>
              <a:rPr lang="pl-PL" dirty="0">
                <a:latin typeface="LTUnivers 330 BasicLight" panose="020B0303020202020204" pitchFamily="34" charset="-18"/>
              </a:rPr>
              <a:t>badania dla określenia odporności na obciążenie dynamiczne,</a:t>
            </a:r>
            <a:br>
              <a:rPr lang="pl-PL" dirty="0">
                <a:latin typeface="LTUnivers 330 BasicLight" panose="020B0303020202020204" pitchFamily="34" charset="-18"/>
              </a:rPr>
            </a:br>
            <a:endParaRPr lang="pl-PL" dirty="0">
              <a:latin typeface="LTUnivers 330 BasicLight" panose="020B0303020202020204" pitchFamily="34" charset="-18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14561" y="2682786"/>
            <a:ext cx="33813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pl-PL" b="1" dirty="0" smtClean="0">
                <a:latin typeface="LTUnivers 330 BasicLight" panose="020B0303020202020204" pitchFamily="34" charset="-18"/>
              </a:rPr>
              <a:t>Ciężar opon – 50 kg</a:t>
            </a: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pl-PL" b="1" dirty="0" smtClean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Uderzenie </a:t>
            </a:r>
            <a:r>
              <a:rPr lang="pl-PL" dirty="0">
                <a:latin typeface="LTUnivers 330 BasicLight" panose="020B0303020202020204" pitchFamily="34" charset="-18"/>
              </a:rPr>
              <a:t>opon w każde naroże </a:t>
            </a:r>
            <a:r>
              <a:rPr lang="pl-PL" dirty="0" smtClean="0">
                <a:latin typeface="LTUnivers 330 BasicLight" panose="020B0303020202020204" pitchFamily="34" charset="-18"/>
              </a:rPr>
              <a:t>szyby</a:t>
            </a:r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Trzy uderzenia w środek </a:t>
            </a:r>
            <a:r>
              <a:rPr lang="pl-PL" dirty="0" smtClean="0">
                <a:latin typeface="LTUnivers 330 BasicLight" panose="020B0303020202020204" pitchFamily="34" charset="-18"/>
              </a:rPr>
              <a:t>szyby</a:t>
            </a:r>
            <a:endParaRPr lang="pl-PL" dirty="0">
              <a:latin typeface="LTUnivers 330 BasicLight" panose="020B0303020202020204" pitchFamily="34" charset="-18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/>
          <a:srcRect l="6183" t="6875" r="31099" b="7761"/>
          <a:stretch/>
        </p:blipFill>
        <p:spPr>
          <a:xfrm>
            <a:off x="4641850" y="2420938"/>
            <a:ext cx="3962400" cy="34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0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700808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PN-EN </a:t>
            </a:r>
            <a:r>
              <a:rPr lang="pl-PL" dirty="0">
                <a:latin typeface="LTUnivers 330 BasicLight" panose="020B0303020202020204" pitchFamily="34" charset="-18"/>
              </a:rPr>
              <a:t>1630 – Okna, drzwi, żaluzje – 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Metoda </a:t>
            </a:r>
            <a:r>
              <a:rPr lang="pl-PL" dirty="0">
                <a:latin typeface="LTUnivers 330 BasicLight" panose="020B0303020202020204" pitchFamily="34" charset="-18"/>
              </a:rPr>
              <a:t>badania dla określenia odporności na próby włamania ręcznego.</a:t>
            </a:r>
          </a:p>
          <a:p>
            <a:endParaRPr lang="pl-PL" sz="2400" dirty="0">
              <a:latin typeface="LTUnivers 330 BasicLight" panose="020B0303020202020204" pitchFamily="34" charset="-1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924771"/>
            <a:ext cx="133742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20938"/>
            <a:ext cx="1462900" cy="261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971600" y="5517232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latin typeface="LTUnivers 330 BasicLight" panose="020B0303020202020204" pitchFamily="34" charset="-18"/>
              </a:rPr>
              <a:t>3 minuty                                                           12 minut</a:t>
            </a:r>
            <a:endParaRPr lang="pl-PL" sz="2000" b="1" dirty="0">
              <a:latin typeface="LTUnivers 330 BasicLight" panose="020B0303020202020204" pitchFamily="34" charset="-18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143" b="107"/>
          <a:stretch/>
        </p:blipFill>
        <p:spPr bwMode="auto">
          <a:xfrm>
            <a:off x="3779912" y="2938859"/>
            <a:ext cx="1440160" cy="178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59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700808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PN-EN </a:t>
            </a:r>
            <a:r>
              <a:rPr lang="pl-PL" dirty="0">
                <a:latin typeface="LTUnivers 330 BasicLight" panose="020B0303020202020204" pitchFamily="34" charset="-18"/>
              </a:rPr>
              <a:t>1630 – Okna, drzwi, żaluzje – Odporność na włamanie –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Metoda </a:t>
            </a:r>
            <a:r>
              <a:rPr lang="pl-PL" dirty="0">
                <a:latin typeface="LTUnivers 330 BasicLight" panose="020B0303020202020204" pitchFamily="34" charset="-18"/>
              </a:rPr>
              <a:t>badania dla określenia odporności na próby włamania ręcznego.</a:t>
            </a:r>
          </a:p>
          <a:p>
            <a:endParaRPr lang="pl-PL" sz="2400" dirty="0">
              <a:latin typeface="LTUnivers 330 BasicLight" panose="020B0303020202020204" pitchFamily="34" charset="-18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74" y="2420132"/>
            <a:ext cx="3137142" cy="338535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97" y="2434332"/>
            <a:ext cx="1987550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38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0388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Po badaniu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2"/>
          <a:srcRect l="7995" t="5659" r="12641" b="10620"/>
          <a:stretch/>
        </p:blipFill>
        <p:spPr>
          <a:xfrm>
            <a:off x="5350048" y="2412579"/>
            <a:ext cx="3254400" cy="340956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7" b="10351"/>
          <a:stretch/>
        </p:blipFill>
        <p:spPr bwMode="auto">
          <a:xfrm>
            <a:off x="1043608" y="2420937"/>
            <a:ext cx="3253878" cy="3392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50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0388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Po badaniu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11027"/>
            <a:ext cx="2657898" cy="382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11027"/>
            <a:ext cx="3937682" cy="384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66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0388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Szablony kontrolne do sprawdzania przejścia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01" y="2392175"/>
            <a:ext cx="2592163" cy="3510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246092"/>
              </p:ext>
            </p:extLst>
          </p:nvPr>
        </p:nvGraphicFramePr>
        <p:xfrm>
          <a:off x="1043608" y="4509120"/>
          <a:ext cx="4968552" cy="1368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8552"/>
              </a:tblGrid>
              <a:tr h="4397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Włamanie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udane,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gdy 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powstanie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otwór, przez 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który można przełożyć szablon kontrolny: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LTUnivers 330 BasicLight" panose="020B03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Szablon 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E1: prostokąt od (400 ± 2) mm × (200 ± 2) mm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LTUnivers 330 BasicLight" panose="020B03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25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Szablon 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E2: elipsa od (400 ± 2) mm × (300 ± 2) mm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LTUnivers 330 BasicLight" panose="020B03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98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Szablon </a:t>
                      </a: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E3: koło o średnicy od (400 ± 2) mm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LTUnivers 330 BasicLight" panose="020B03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9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chemeClr val="tx1"/>
                          </a:solidFill>
                          <a:effectLst/>
                          <a:latin typeface="LTUnivers 330 BasicLight" panose="020B0303020202020204" pitchFamily="34" charset="-18"/>
                        </a:rPr>
                        <a:t>Grubość szablonów 20 (± 5) mm</a:t>
                      </a:r>
                      <a:endParaRPr lang="pl-PL" sz="1100" b="1" dirty="0">
                        <a:solidFill>
                          <a:schemeClr val="tx1"/>
                        </a:solidFill>
                        <a:effectLst/>
                        <a:latin typeface="LTUnivers 330 BasicLight" panose="020B03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23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0"/>
          <a:stretch/>
        </p:blipFill>
        <p:spPr bwMode="auto">
          <a:xfrm>
            <a:off x="1043607" y="2708920"/>
            <a:ext cx="2854647" cy="340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rostokąt 5"/>
          <p:cNvSpPr/>
          <p:nvPr/>
        </p:nvSpPr>
        <p:spPr>
          <a:xfrm>
            <a:off x="491555" y="1268760"/>
            <a:ext cx="806489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sz="2000" dirty="0">
              <a:latin typeface="LTUnivers 330 BasicLight" panose="020B0303020202020204" pitchFamily="34" charset="-18"/>
            </a:endParaRPr>
          </a:p>
          <a:p>
            <a:pPr marL="1028700" lvl="1" indent="-571500">
              <a:buFont typeface="Wingdings" panose="05000000000000000000" pitchFamily="2" charset="2"/>
              <a:buChar char="q"/>
            </a:pPr>
            <a:r>
              <a:rPr lang="pl-PL" sz="3600" dirty="0" smtClean="0">
                <a:latin typeface="LTUnivers 330 BasicLight" panose="020B0303020202020204" pitchFamily="34" charset="-18"/>
              </a:rPr>
              <a:t>Na czym polega kaskadowanie?</a:t>
            </a:r>
          </a:p>
          <a:p>
            <a:endParaRPr lang="pl-PL" sz="2000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41238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4" name="Prostokąt 3"/>
          <p:cNvSpPr/>
          <p:nvPr/>
        </p:nvSpPr>
        <p:spPr>
          <a:xfrm>
            <a:off x="755973" y="1700808"/>
            <a:ext cx="800345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pPr>
              <a:buClr>
                <a:srgbClr val="FF0000"/>
              </a:buClr>
            </a:pPr>
            <a:r>
              <a:rPr lang="pl-PL" sz="2800" dirty="0" smtClean="0">
                <a:latin typeface="LTUnivers 330 BasicLight" panose="020B0303020202020204" pitchFamily="34" charset="-18"/>
              </a:rPr>
              <a:t>Okna drewniane: </a:t>
            </a:r>
          </a:p>
          <a:p>
            <a:pPr>
              <a:buClr>
                <a:srgbClr val="FF0000"/>
              </a:buClr>
            </a:pPr>
            <a:r>
              <a:rPr lang="pl-PL" sz="3600" dirty="0" smtClean="0">
                <a:latin typeface="LTUnivers 330 BasicLight" panose="020B0303020202020204" pitchFamily="34" charset="-18"/>
              </a:rPr>
              <a:t>Roto NT E5 RC2 </a:t>
            </a:r>
            <a:endParaRPr lang="pl-PL" sz="3600" dirty="0">
              <a:latin typeface="LTUnivers 330 BasicLight" panose="020B0303020202020204" pitchFamily="34" charset="-1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573087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Prostokąt 8"/>
          <p:cNvSpPr/>
          <p:nvPr/>
        </p:nvSpPr>
        <p:spPr>
          <a:xfrm>
            <a:off x="899592" y="3861048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r>
              <a:rPr lang="pl-PL" dirty="0">
                <a:latin typeface="LTUnivers 330 BasicLight" panose="020B0303020202020204" pitchFamily="34" charset="-18"/>
              </a:rPr>
              <a:t>Projektantem konstrukcji i właścicielem wyników badań </a:t>
            </a:r>
            <a:r>
              <a:rPr lang="pl-PL" dirty="0" smtClean="0">
                <a:latin typeface="LTUnivers 330 BasicLight" panose="020B0303020202020204" pitchFamily="34" charset="-18"/>
              </a:rPr>
              <a:t>jest </a:t>
            </a:r>
            <a:r>
              <a:rPr lang="pl-PL" dirty="0">
                <a:latin typeface="LTUnivers 330 BasicLight" panose="020B0303020202020204" pitchFamily="34" charset="-18"/>
              </a:rPr>
              <a:t>firma:</a:t>
            </a:r>
          </a:p>
          <a:p>
            <a:r>
              <a:rPr lang="pl-PL" dirty="0">
                <a:latin typeface="LTUnivers 330 BasicLight" panose="020B0303020202020204" pitchFamily="34" charset="-18"/>
              </a:rPr>
              <a:t>Roto Frank Okucia Budowlane Sp. z o.o.</a:t>
            </a:r>
          </a:p>
          <a:p>
            <a:r>
              <a:rPr lang="pl-PL" dirty="0">
                <a:latin typeface="LTUnivers 330 BasicLight" panose="020B0303020202020204" pitchFamily="34" charset="-18"/>
              </a:rPr>
              <a:t>Wał Miedzeszyński 402; 03-994 </a:t>
            </a:r>
            <a:r>
              <a:rPr lang="pl-PL" dirty="0" smtClean="0">
                <a:latin typeface="LTUnivers 330 BasicLight" panose="020B0303020202020204" pitchFamily="34" charset="-18"/>
              </a:rPr>
              <a:t>Warszawa</a:t>
            </a:r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2996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7" name="Prostokąt 6"/>
          <p:cNvSpPr/>
          <p:nvPr/>
        </p:nvSpPr>
        <p:spPr>
          <a:xfrm>
            <a:off x="659978" y="1628800"/>
            <a:ext cx="800345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pPr>
              <a:buClr>
                <a:srgbClr val="FF0000"/>
              </a:buClr>
            </a:pPr>
            <a:r>
              <a:rPr lang="pl-PL" sz="2800" dirty="0" smtClean="0">
                <a:latin typeface="LTUnivers 330 BasicLight" panose="020B0303020202020204" pitchFamily="34" charset="-18"/>
              </a:rPr>
              <a:t>Okna z profili </a:t>
            </a:r>
            <a:r>
              <a:rPr lang="pl-PL" sz="2800" dirty="0" err="1" smtClean="0">
                <a:latin typeface="LTUnivers 330 BasicLight" panose="020B0303020202020204" pitchFamily="34" charset="-18"/>
              </a:rPr>
              <a:t>Veka</a:t>
            </a:r>
            <a:r>
              <a:rPr lang="pl-PL" sz="2800" dirty="0" smtClean="0">
                <a:latin typeface="LTUnivers 330 BasicLight" panose="020B0303020202020204" pitchFamily="34" charset="-18"/>
              </a:rPr>
              <a:t> </a:t>
            </a:r>
            <a:r>
              <a:rPr lang="pl-PL" sz="2800" dirty="0" err="1" smtClean="0">
                <a:latin typeface="LTUnivers 330 BasicLight" panose="020B0303020202020204" pitchFamily="34" charset="-18"/>
              </a:rPr>
              <a:t>Softline</a:t>
            </a:r>
            <a:r>
              <a:rPr lang="pl-PL" sz="2800" dirty="0" smtClean="0">
                <a:latin typeface="LTUnivers 330 BasicLight" panose="020B0303020202020204" pitchFamily="34" charset="-18"/>
              </a:rPr>
              <a:t> </a:t>
            </a:r>
            <a:r>
              <a:rPr lang="pl-PL" sz="2800" dirty="0">
                <a:latin typeface="LTUnivers 330 BasicLight" panose="020B0303020202020204" pitchFamily="34" charset="-18"/>
              </a:rPr>
              <a:t>82 </a:t>
            </a:r>
            <a:r>
              <a:rPr lang="pl-PL" sz="2800" dirty="0" smtClean="0">
                <a:latin typeface="LTUnivers 330 BasicLight" panose="020B0303020202020204" pitchFamily="34" charset="-18"/>
              </a:rPr>
              <a:t>MD:</a:t>
            </a:r>
          </a:p>
          <a:p>
            <a:pPr>
              <a:buClr>
                <a:srgbClr val="FF0000"/>
              </a:buClr>
            </a:pPr>
            <a:r>
              <a:rPr lang="pl-PL" sz="3600" dirty="0" smtClean="0">
                <a:latin typeface="LTUnivers 330 BasicLight" panose="020B0303020202020204" pitchFamily="34" charset="-18"/>
              </a:rPr>
              <a:t>  </a:t>
            </a:r>
            <a:r>
              <a:rPr lang="pl-PL" sz="3600" dirty="0">
                <a:latin typeface="LTUnivers 330 BasicLight" panose="020B0303020202020204" pitchFamily="34" charset="-18"/>
              </a:rPr>
              <a:t>Roto VRS 82/NT RC2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187624" y="3573015"/>
            <a:ext cx="763284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>
                <a:latin typeface="LTUnivers 330 BasicLight" panose="020B0303020202020204" pitchFamily="34" charset="-18"/>
              </a:rPr>
              <a:t>Projektantem </a:t>
            </a:r>
            <a:r>
              <a:rPr lang="pl-PL" sz="2000" dirty="0">
                <a:latin typeface="LTUnivers 330 BasicLight" panose="020B0303020202020204" pitchFamily="34" charset="-18"/>
              </a:rPr>
              <a:t>konstrukcji i </a:t>
            </a:r>
            <a:r>
              <a:rPr lang="pl-PL" sz="2000" dirty="0" smtClean="0">
                <a:latin typeface="LTUnivers 330 BasicLight" panose="020B0303020202020204" pitchFamily="34" charset="-18"/>
              </a:rPr>
              <a:t>właścicielami </a:t>
            </a:r>
            <a:r>
              <a:rPr lang="pl-PL" sz="2000" dirty="0">
                <a:latin typeface="LTUnivers 330 BasicLight" panose="020B0303020202020204" pitchFamily="34" charset="-18"/>
              </a:rPr>
              <a:t>wyników badań </a:t>
            </a:r>
            <a:r>
              <a:rPr lang="pl-PL" sz="2000" dirty="0" smtClean="0">
                <a:latin typeface="LTUnivers 330 BasicLight" panose="020B0303020202020204" pitchFamily="34" charset="-18"/>
              </a:rPr>
              <a:t>są firmy:</a:t>
            </a:r>
          </a:p>
          <a:p>
            <a:endParaRPr lang="pl-PL" sz="1200" dirty="0">
              <a:latin typeface="LTUnivers 330 BasicLight" panose="020B0303020202020204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>
                <a:latin typeface="LTUnivers 330 BasicLight" panose="020B0303020202020204" pitchFamily="34" charset="-18"/>
              </a:rPr>
              <a:t>Roto Frank Okucia Budowlane Sp. z o.o.</a:t>
            </a:r>
          </a:p>
          <a:p>
            <a:r>
              <a:rPr lang="pl-PL" sz="2000" dirty="0" smtClean="0">
                <a:latin typeface="LTUnivers 330 BasicLight" panose="020B0303020202020204" pitchFamily="34" charset="-18"/>
              </a:rPr>
              <a:t>     </a:t>
            </a:r>
            <a:r>
              <a:rPr lang="pl-PL" sz="1400" dirty="0" smtClean="0">
                <a:latin typeface="LTUnivers 330 BasicLight" panose="020B0303020202020204" pitchFamily="34" charset="-18"/>
              </a:rPr>
              <a:t>ul. Wał </a:t>
            </a:r>
            <a:r>
              <a:rPr lang="pl-PL" sz="1400" dirty="0">
                <a:latin typeface="LTUnivers 330 BasicLight" panose="020B0303020202020204" pitchFamily="34" charset="-18"/>
              </a:rPr>
              <a:t>Miedzeszyński 402; 03-994 </a:t>
            </a:r>
            <a:r>
              <a:rPr lang="pl-PL" sz="1400" dirty="0" smtClean="0">
                <a:latin typeface="LTUnivers 330 BasicLight" panose="020B0303020202020204" pitchFamily="34" charset="-18"/>
              </a:rPr>
              <a:t>Warszawa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VEKA </a:t>
            </a:r>
            <a:r>
              <a:rPr lang="pl-PL" sz="2000" dirty="0">
                <a:latin typeface="LTUnivers 330 BasicLight" panose="020B0303020202020204" pitchFamily="34" charset="-18"/>
              </a:rPr>
              <a:t>Polska Sp. z o.o.</a:t>
            </a:r>
          </a:p>
          <a:p>
            <a:r>
              <a:rPr lang="pl-PL" sz="2000" dirty="0" smtClean="0">
                <a:latin typeface="LTUnivers 330 BasicLight" panose="020B0303020202020204" pitchFamily="34" charset="-18"/>
              </a:rPr>
              <a:t>     </a:t>
            </a:r>
            <a:r>
              <a:rPr lang="pl-PL" sz="1400" dirty="0" smtClean="0">
                <a:latin typeface="LTUnivers 330 BasicLight" panose="020B0303020202020204" pitchFamily="34" charset="-18"/>
              </a:rPr>
              <a:t>ul</a:t>
            </a:r>
            <a:r>
              <a:rPr lang="pl-PL" sz="1400" dirty="0">
                <a:latin typeface="LTUnivers 330 BasicLight" panose="020B0303020202020204" pitchFamily="34" charset="-18"/>
              </a:rPr>
              <a:t>. Sobieskiego </a:t>
            </a:r>
            <a:r>
              <a:rPr lang="pl-PL" sz="1400" dirty="0" smtClean="0">
                <a:latin typeface="LTUnivers 330 BasicLight" panose="020B0303020202020204" pitchFamily="34" charset="-18"/>
              </a:rPr>
              <a:t>71; 96-100 </a:t>
            </a:r>
            <a:r>
              <a:rPr lang="pl-PL" sz="1400" dirty="0">
                <a:latin typeface="LTUnivers 330 BasicLight" panose="020B0303020202020204" pitchFamily="34" charset="-18"/>
              </a:rPr>
              <a:t>Skierniewice </a:t>
            </a:r>
            <a:endParaRPr lang="pl-PL" sz="1400" dirty="0" smtClean="0">
              <a:latin typeface="LTUnivers 330 BasicLight" panose="020B0303020202020204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Sika </a:t>
            </a:r>
            <a:r>
              <a:rPr lang="pl-PL" sz="2000" dirty="0">
                <a:latin typeface="LTUnivers 330 BasicLight" panose="020B0303020202020204" pitchFamily="34" charset="-18"/>
              </a:rPr>
              <a:t>Poland Sp. z o.o. </a:t>
            </a:r>
          </a:p>
          <a:p>
            <a:r>
              <a:rPr lang="pl-PL" sz="2000" dirty="0" smtClean="0">
                <a:latin typeface="LTUnivers 330 BasicLight" panose="020B0303020202020204" pitchFamily="34" charset="-18"/>
              </a:rPr>
              <a:t>     </a:t>
            </a:r>
            <a:r>
              <a:rPr lang="pl-PL" sz="1400" dirty="0" smtClean="0">
                <a:latin typeface="LTUnivers 330 BasicLight" panose="020B0303020202020204" pitchFamily="34" charset="-18"/>
              </a:rPr>
              <a:t>ul. Łowińskiego 40; 31-752 Kraków</a:t>
            </a:r>
            <a:endParaRPr lang="pl-PL" sz="1400" dirty="0">
              <a:latin typeface="LTUnivers 330 BasicLight" panose="020B0303020202020204" pitchFamily="34" charset="-1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41" y="4137321"/>
            <a:ext cx="573087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15" y="4612866"/>
            <a:ext cx="493713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78" y="5335586"/>
            <a:ext cx="4762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52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7" name="Prostokąt 6"/>
          <p:cNvSpPr/>
          <p:nvPr/>
        </p:nvSpPr>
        <p:spPr>
          <a:xfrm>
            <a:off x="827584" y="2831100"/>
            <a:ext cx="770485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pPr>
              <a:buClr>
                <a:srgbClr val="FF0000"/>
              </a:buClr>
            </a:pPr>
            <a:r>
              <a:rPr lang="pl-PL" sz="8000" dirty="0" smtClean="0">
                <a:latin typeface="LTUnivers 330 BasicLight" panose="020B0303020202020204" pitchFamily="34" charset="-18"/>
              </a:rPr>
              <a:t>VRS </a:t>
            </a:r>
            <a:r>
              <a:rPr lang="pl-PL" sz="8000" dirty="0">
                <a:latin typeface="LTUnivers 330 BasicLight" panose="020B0303020202020204" pitchFamily="34" charset="-18"/>
              </a:rPr>
              <a:t>82/NT RC2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801978"/>
            <a:ext cx="573087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7878"/>
            <a:ext cx="493713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01418"/>
            <a:ext cx="4762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99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4213" y="1340768"/>
            <a:ext cx="792023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266700" indent="-2667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9pPr>
          </a:lstStyle>
          <a:p>
            <a:pPr>
              <a:spcAft>
                <a:spcPts val="900"/>
              </a:spcAft>
              <a:buSzPct val="100000"/>
            </a:pPr>
            <a:r>
              <a:rPr lang="pl-PL" u="none" dirty="0" smtClean="0"/>
              <a:t>W </a:t>
            </a:r>
            <a:r>
              <a:rPr lang="pl-PL" u="none" dirty="0"/>
              <a:t>celu korzystania z wyników </a:t>
            </a:r>
            <a:r>
              <a:rPr lang="pl-PL" u="none" dirty="0" smtClean="0"/>
              <a:t>badań u</a:t>
            </a:r>
            <a:r>
              <a:rPr lang="pl-PL" altLang="pl-PL" u="none" dirty="0" smtClean="0">
                <a:solidFill>
                  <a:srgbClr val="000000"/>
                </a:solidFill>
              </a:rPr>
              <a:t>dostępniamy:</a:t>
            </a:r>
            <a:endParaRPr lang="pl-PL" altLang="pl-PL" u="none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r>
              <a:rPr lang="pl-PL" altLang="pl-PL" u="none" dirty="0" smtClean="0">
                <a:solidFill>
                  <a:srgbClr val="000000"/>
                </a:solidFill>
              </a:rPr>
              <a:t>Raporty z badań</a:t>
            </a: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 smtClean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68960"/>
            <a:ext cx="1930723" cy="291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965" y="3573016"/>
            <a:ext cx="1819771" cy="266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20888"/>
            <a:ext cx="1974006" cy="286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32754"/>
            <a:ext cx="1949623" cy="2843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18"/>
          <p:cNvGrpSpPr>
            <a:grpSpLocks noChangeAspect="1"/>
          </p:cNvGrpSpPr>
          <p:nvPr/>
        </p:nvGrpSpPr>
        <p:grpSpPr bwMode="auto">
          <a:xfrm>
            <a:off x="900113" y="2376488"/>
            <a:ext cx="2474912" cy="3511550"/>
            <a:chOff x="567" y="1497"/>
            <a:chExt cx="1559" cy="2212"/>
          </a:xfrm>
        </p:grpSpPr>
        <p:sp>
          <p:nvSpPr>
            <p:cNvPr id="7" name="AutoShape 17"/>
            <p:cNvSpPr>
              <a:spLocks noChangeAspect="1" noChangeArrowheads="1" noTextEdit="1"/>
            </p:cNvSpPr>
            <p:nvPr/>
          </p:nvSpPr>
          <p:spPr bwMode="auto">
            <a:xfrm>
              <a:off x="567" y="1497"/>
              <a:ext cx="1559" cy="22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pic>
          <p:nvPicPr>
            <p:cNvPr id="3091" name="Picture 1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1497"/>
              <a:ext cx="1562" cy="221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23"/>
          <p:cNvGrpSpPr>
            <a:grpSpLocks noChangeAspect="1"/>
          </p:cNvGrpSpPr>
          <p:nvPr/>
        </p:nvGrpSpPr>
        <p:grpSpPr bwMode="auto">
          <a:xfrm>
            <a:off x="5724129" y="2383775"/>
            <a:ext cx="2448272" cy="3619059"/>
            <a:chOff x="3473" y="1258"/>
            <a:chExt cx="1698" cy="2510"/>
          </a:xfrm>
        </p:grpSpPr>
        <p:sp>
          <p:nvSpPr>
            <p:cNvPr id="11" name="AutoShape 22"/>
            <p:cNvSpPr>
              <a:spLocks noChangeAspect="1" noChangeArrowheads="1" noTextEdit="1"/>
            </p:cNvSpPr>
            <p:nvPr/>
          </p:nvSpPr>
          <p:spPr bwMode="auto">
            <a:xfrm>
              <a:off x="3473" y="1258"/>
              <a:ext cx="1698" cy="251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pic>
          <p:nvPicPr>
            <p:cNvPr id="3096" name="Picture 2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3" y="1258"/>
              <a:ext cx="1701" cy="251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833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4213" y="1340768"/>
            <a:ext cx="7920235" cy="182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266700" indent="-2667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9pPr>
          </a:lstStyle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r>
              <a:rPr lang="pl-PL" altLang="pl-PL" u="none" dirty="0" smtClean="0">
                <a:solidFill>
                  <a:srgbClr val="000000"/>
                </a:solidFill>
              </a:rPr>
              <a:t>Instrukcje „Wymagania konstrukcyjne dla okien i drzwi balkonowych </a:t>
            </a:r>
            <a:br>
              <a:rPr lang="pl-PL" altLang="pl-PL" u="none" dirty="0" smtClean="0">
                <a:solidFill>
                  <a:srgbClr val="000000"/>
                </a:solidFill>
              </a:rPr>
            </a:br>
            <a:r>
              <a:rPr lang="pl-PL" altLang="pl-PL" u="none" dirty="0" smtClean="0">
                <a:solidFill>
                  <a:srgbClr val="000000"/>
                </a:solidFill>
              </a:rPr>
              <a:t>z profili …………. o deklarowanej klasie odporności na włamanie”</a:t>
            </a: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 smtClean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52712"/>
            <a:ext cx="2728631" cy="39664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12"/>
          <p:cNvGrpSpPr>
            <a:grpSpLocks noChangeAspect="1"/>
          </p:cNvGrpSpPr>
          <p:nvPr/>
        </p:nvGrpSpPr>
        <p:grpSpPr bwMode="auto">
          <a:xfrm>
            <a:off x="1259632" y="2231745"/>
            <a:ext cx="2736850" cy="3808413"/>
            <a:chOff x="612" y="1360"/>
            <a:chExt cx="1724" cy="2399"/>
          </a:xfrm>
        </p:grpSpPr>
        <p:sp>
          <p:nvSpPr>
            <p:cNvPr id="7" name="AutoShape 11"/>
            <p:cNvSpPr>
              <a:spLocks noChangeAspect="1" noChangeArrowheads="1" noTextEdit="1"/>
            </p:cNvSpPr>
            <p:nvPr/>
          </p:nvSpPr>
          <p:spPr bwMode="auto">
            <a:xfrm>
              <a:off x="612" y="1360"/>
              <a:ext cx="1724" cy="239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pic>
          <p:nvPicPr>
            <p:cNvPr id="4109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1360"/>
              <a:ext cx="1727" cy="240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796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4213" y="1340768"/>
            <a:ext cx="792023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266700" indent="-2667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9pPr>
          </a:lstStyle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r>
              <a:rPr lang="pl-PL" altLang="pl-PL" u="none" dirty="0" smtClean="0">
                <a:solidFill>
                  <a:srgbClr val="000000"/>
                </a:solidFill>
              </a:rPr>
              <a:t>Opinie techniczne</a:t>
            </a: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u="none" dirty="0" smtClean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 smtClean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88840"/>
            <a:ext cx="2369013" cy="3463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23506"/>
            <a:ext cx="2376264" cy="3463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6"/>
          <p:cNvSpPr>
            <a:spLocks noChangeAspect="1" noChangeArrowheads="1" noTextEdit="1"/>
          </p:cNvSpPr>
          <p:nvPr/>
        </p:nvSpPr>
        <p:spPr bwMode="auto">
          <a:xfrm>
            <a:off x="3131840" y="2060848"/>
            <a:ext cx="2389637" cy="352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978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84213" y="1340768"/>
            <a:ext cx="792023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marL="266700" indent="-2667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LTUnivers 330 BasicLight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LTUnivers 330 BasicLight" pitchFamily="34" charset="-18"/>
              </a:defRPr>
            </a:lvl9pPr>
          </a:lstStyle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r>
              <a:rPr lang="pl-PL" altLang="pl-PL" u="none" dirty="0" smtClean="0">
                <a:solidFill>
                  <a:srgbClr val="000000"/>
                </a:solidFill>
              </a:rPr>
              <a:t>Szkolenie w zakresie wykorzystywania raportów z badań</a:t>
            </a: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u="none" dirty="0" smtClean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 smtClean="0">
              <a:solidFill>
                <a:srgbClr val="000000"/>
              </a:solidFill>
            </a:endParaRPr>
          </a:p>
          <a:p>
            <a:pPr>
              <a:spcAft>
                <a:spcPts val="900"/>
              </a:spcAft>
              <a:buClr>
                <a:srgbClr val="FE0009"/>
              </a:buClr>
              <a:buSzPct val="114000"/>
              <a:buFont typeface="Wingdings" pitchFamily="2" charset="2"/>
              <a:buChar char="§"/>
            </a:pPr>
            <a:endParaRPr lang="pl-PL" altLang="pl-PL" sz="2000" u="none" dirty="0">
              <a:solidFill>
                <a:srgbClr val="0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9"/>
          <a:stretch/>
        </p:blipFill>
        <p:spPr bwMode="auto">
          <a:xfrm>
            <a:off x="5292080" y="3861048"/>
            <a:ext cx="2520280" cy="1944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5401"/>
            <a:ext cx="2520280" cy="1898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53" y="2852936"/>
            <a:ext cx="3839517" cy="335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56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45840" y="2492896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latin typeface="LTUnivers 330 BasicLight" panose="020B0303020202020204" pitchFamily="34" charset="-18"/>
              </a:rPr>
              <a:t>Raporty mogą być udostępniane tylko tym, </a:t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którym są one potrzebne do </a:t>
            </a:r>
            <a:r>
              <a:rPr lang="pl-PL" dirty="0">
                <a:latin typeface="LTUnivers 330 BasicLight" panose="020B0303020202020204" pitchFamily="34" charset="-18"/>
              </a:rPr>
              <a:t>wykonywania ich </a:t>
            </a:r>
            <a:r>
              <a:rPr lang="pl-PL" dirty="0" smtClean="0">
                <a:latin typeface="LTUnivers 330 BasicLight" panose="020B0303020202020204" pitchFamily="34" charset="-18"/>
              </a:rPr>
              <a:t>zadań.</a:t>
            </a:r>
          </a:p>
          <a:p>
            <a:endParaRPr lang="pl-PL" dirty="0" smtClean="0">
              <a:latin typeface="LTUnivers 330 BasicLight" panose="020B0303020202020204" pitchFamily="34" charset="-18"/>
            </a:endParaRPr>
          </a:p>
          <a:p>
            <a:r>
              <a:rPr lang="pl-PL" dirty="0" smtClean="0">
                <a:latin typeface="LTUnivers 330 BasicLight" panose="020B0303020202020204" pitchFamily="34" charset="-18"/>
              </a:rPr>
              <a:t>Nie mogą być przekazywane </a:t>
            </a:r>
            <a:r>
              <a:rPr lang="pl-PL" dirty="0">
                <a:latin typeface="LTUnivers 330 BasicLight" panose="020B0303020202020204" pitchFamily="34" charset="-18"/>
              </a:rPr>
              <a:t>osobom trzecim,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szczególnie </a:t>
            </a:r>
            <a:r>
              <a:rPr lang="pl-PL" dirty="0">
                <a:latin typeface="LTUnivers 330 BasicLight" panose="020B0303020202020204" pitchFamily="34" charset="-18"/>
              </a:rPr>
              <a:t>zaś konkurencji Roto</a:t>
            </a:r>
            <a:r>
              <a:rPr lang="pl-PL" dirty="0" smtClean="0">
                <a:latin typeface="LTUnivers 330 BasicLight" panose="020B0303020202020204" pitchFamily="34" charset="-18"/>
              </a:rPr>
              <a:t>.</a:t>
            </a:r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endParaRPr lang="pl-PL" dirty="0" smtClean="0">
              <a:latin typeface="LTUnivers 330 BasicLight" panose="020B0303020202020204" pitchFamily="34" charset="-18"/>
            </a:endParaRP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723655"/>
            <a:ext cx="2243106" cy="20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989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100" y="2069276"/>
            <a:ext cx="83813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w</a:t>
            </a:r>
            <a:r>
              <a:rPr lang="pl-PL" dirty="0" smtClean="0">
                <a:latin typeface="LTUnivers 330 BasicLight" panose="020B0303020202020204" pitchFamily="34" charset="-18"/>
              </a:rPr>
              <a:t>ykorzystywanie </a:t>
            </a:r>
            <a:r>
              <a:rPr lang="pl-PL" dirty="0">
                <a:latin typeface="LTUnivers 330 BasicLight" panose="020B0303020202020204" pitchFamily="34" charset="-18"/>
              </a:rPr>
              <a:t>badań dotyczy konstrukcji ściśle </a:t>
            </a:r>
            <a:r>
              <a:rPr lang="pl-PL" dirty="0" smtClean="0">
                <a:latin typeface="LTUnivers 330 BasicLight" panose="020B0303020202020204" pitchFamily="34" charset="-18"/>
              </a:rPr>
              <a:t>określonych  </a:t>
            </a:r>
          </a:p>
          <a:p>
            <a:pPr>
              <a:buClr>
                <a:srgbClr val="FF0000"/>
              </a:buClr>
            </a:pPr>
            <a:r>
              <a:rPr lang="pl-PL" dirty="0" smtClean="0">
                <a:latin typeface="LTUnivers 330 BasicLight" panose="020B0303020202020204" pitchFamily="34" charset="-18"/>
              </a:rPr>
              <a:t>     w Raportach; </a:t>
            </a:r>
          </a:p>
          <a:p>
            <a:pPr>
              <a:buClr>
                <a:srgbClr val="FF0000"/>
              </a:buClr>
            </a:pPr>
            <a:endParaRPr lang="pl-PL" dirty="0" smtClean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p</a:t>
            </a:r>
            <a:r>
              <a:rPr lang="pl-PL" dirty="0" smtClean="0">
                <a:latin typeface="LTUnivers 330 BasicLight" panose="020B0303020202020204" pitchFamily="34" charset="-18"/>
              </a:rPr>
              <a:t>roducent </a:t>
            </a:r>
            <a:r>
              <a:rPr lang="pl-PL" dirty="0">
                <a:latin typeface="LTUnivers 330 BasicLight" panose="020B0303020202020204" pitchFamily="34" charset="-18"/>
              </a:rPr>
              <a:t>pozostaje odpowiedzialny za wprowadzenie </a:t>
            </a:r>
            <a:r>
              <a:rPr lang="pl-PL" dirty="0" smtClean="0">
                <a:latin typeface="LTUnivers 330 BasicLight" panose="020B0303020202020204" pitchFamily="34" charset="-18"/>
              </a:rPr>
              <a:t>wyrobu na </a:t>
            </a:r>
            <a:r>
              <a:rPr lang="pl-PL" dirty="0">
                <a:latin typeface="LTUnivers 330 BasicLight" panose="020B0303020202020204" pitchFamily="34" charset="-18"/>
              </a:rPr>
              <a:t>rynek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i </a:t>
            </a:r>
            <a:r>
              <a:rPr lang="pl-PL" dirty="0">
                <a:latin typeface="LTUnivers 330 BasicLight" panose="020B0303020202020204" pitchFamily="34" charset="-18"/>
              </a:rPr>
              <a:t>za prawidłowe jego wykonanie przy </a:t>
            </a:r>
            <a:r>
              <a:rPr lang="pl-PL" dirty="0" smtClean="0">
                <a:latin typeface="LTUnivers 330 BasicLight" panose="020B0303020202020204" pitchFamily="34" charset="-18"/>
              </a:rPr>
              <a:t>użyciu komponentów wyszczególnionych </a:t>
            </a:r>
            <a:r>
              <a:rPr lang="pl-PL" dirty="0">
                <a:latin typeface="LTUnivers 330 BasicLight" panose="020B0303020202020204" pitchFamily="34" charset="-18"/>
              </a:rPr>
              <a:t>w </a:t>
            </a:r>
            <a:r>
              <a:rPr lang="pl-PL" dirty="0" smtClean="0">
                <a:latin typeface="LTUnivers 330 BasicLight" panose="020B0303020202020204" pitchFamily="34" charset="-18"/>
              </a:rPr>
              <a:t>Raportach;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pl-PL" dirty="0" smtClean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i</a:t>
            </a:r>
            <a:r>
              <a:rPr lang="pl-PL" dirty="0" smtClean="0">
                <a:latin typeface="LTUnivers 330 BasicLight" panose="020B0303020202020204" pitchFamily="34" charset="-18"/>
              </a:rPr>
              <a:t>nstrukcje </a:t>
            </a:r>
            <a:r>
              <a:rPr lang="pl-PL" dirty="0">
                <a:latin typeface="LTUnivers 330 BasicLight" panose="020B0303020202020204" pitchFamily="34" charset="-18"/>
              </a:rPr>
              <a:t>montażu dotyczące składania </a:t>
            </a:r>
            <a:r>
              <a:rPr lang="pl-PL" dirty="0" smtClean="0">
                <a:latin typeface="LTUnivers 330 BasicLight" panose="020B0303020202020204" pitchFamily="34" charset="-18"/>
              </a:rPr>
              <a:t>komponentów,</a:t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będą integralną </a:t>
            </a:r>
            <a:r>
              <a:rPr lang="pl-PL" dirty="0">
                <a:latin typeface="LTUnivers 330 BasicLight" panose="020B0303020202020204" pitchFamily="34" charset="-18"/>
              </a:rPr>
              <a:t>częścią systemu zakładowej kontroli produkcji (FPC</a:t>
            </a:r>
            <a:r>
              <a:rPr lang="pl-PL" dirty="0" smtClean="0">
                <a:latin typeface="LTUnivers 330 BasicLight" panose="020B0303020202020204" pitchFamily="34" charset="-18"/>
              </a:rPr>
              <a:t>)</a:t>
            </a:r>
          </a:p>
          <a:p>
            <a:r>
              <a:rPr lang="pl-PL" dirty="0">
                <a:latin typeface="LTUnivers 330 BasicLight" panose="020B0303020202020204" pitchFamily="34" charset="-18"/>
              </a:rPr>
              <a:t> </a:t>
            </a:r>
            <a:r>
              <a:rPr lang="pl-PL" dirty="0" smtClean="0">
                <a:latin typeface="LTUnivers 330 BasicLight" panose="020B0303020202020204" pitchFamily="34" charset="-18"/>
              </a:rPr>
              <a:t>    firmy;</a:t>
            </a:r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69917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78321" y="1901646"/>
            <a:ext cx="84042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producent </a:t>
            </a:r>
            <a:r>
              <a:rPr lang="pl-PL" dirty="0">
                <a:latin typeface="LTUnivers 330 BasicLight" panose="020B0303020202020204" pitchFamily="34" charset="-18"/>
              </a:rPr>
              <a:t>powinien być zdolny do </a:t>
            </a:r>
            <a:r>
              <a:rPr lang="pl-PL" dirty="0" smtClean="0">
                <a:latin typeface="LTUnivers 330 BasicLight" panose="020B0303020202020204" pitchFamily="34" charset="-18"/>
              </a:rPr>
              <a:t>dostarczenia udokumentowanych </a:t>
            </a:r>
            <a:r>
              <a:rPr lang="pl-PL" dirty="0">
                <a:latin typeface="LTUnivers 330 BasicLight" panose="020B0303020202020204" pitchFamily="34" charset="-18"/>
              </a:rPr>
              <a:t>dowodów na to, że stosowany przez </a:t>
            </a:r>
            <a:r>
              <a:rPr lang="pl-PL" dirty="0" smtClean="0">
                <a:latin typeface="LTUnivers 330 BasicLight" panose="020B0303020202020204" pitchFamily="34" charset="-18"/>
              </a:rPr>
              <a:t>niego zestaw </a:t>
            </a:r>
            <a:r>
              <a:rPr lang="pl-PL" dirty="0">
                <a:latin typeface="LTUnivers 330 BasicLight" panose="020B0303020202020204" pitchFamily="34" charset="-18"/>
              </a:rPr>
              <a:t>komponentów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i </a:t>
            </a:r>
            <a:r>
              <a:rPr lang="pl-PL" dirty="0">
                <a:latin typeface="LTUnivers 330 BasicLight" panose="020B0303020202020204" pitchFamily="34" charset="-18"/>
              </a:rPr>
              <a:t>technologia odpowiada wyrobowi, </a:t>
            </a:r>
            <a:r>
              <a:rPr lang="pl-PL" dirty="0" smtClean="0">
                <a:latin typeface="LTUnivers 330 BasicLight" panose="020B0303020202020204" pitchFamily="34" charset="-18"/>
              </a:rPr>
              <a:t>który został </a:t>
            </a:r>
            <a:r>
              <a:rPr lang="pl-PL" dirty="0">
                <a:latin typeface="LTUnivers 330 BasicLight" panose="020B0303020202020204" pitchFamily="34" charset="-18"/>
              </a:rPr>
              <a:t>poddany badaniom</a:t>
            </a:r>
            <a:r>
              <a:rPr lang="pl-PL" dirty="0" smtClean="0">
                <a:latin typeface="LTUnivers 330 BasicLight" panose="020B0303020202020204" pitchFamily="34" charset="-18"/>
              </a:rPr>
              <a:t>;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pl-PL" dirty="0" smtClean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p</a:t>
            </a:r>
            <a:r>
              <a:rPr lang="pl-PL" dirty="0" smtClean="0">
                <a:latin typeface="LTUnivers 330 BasicLight" panose="020B0303020202020204" pitchFamily="34" charset="-18"/>
              </a:rPr>
              <a:t>roducent </a:t>
            </a:r>
            <a:r>
              <a:rPr lang="pl-PL" dirty="0">
                <a:latin typeface="LTUnivers 330 BasicLight" panose="020B0303020202020204" pitchFamily="34" charset="-18"/>
              </a:rPr>
              <a:t>będzie przechowywał kopię sprawozdania </a:t>
            </a:r>
            <a:r>
              <a:rPr lang="pl-PL" dirty="0" smtClean="0">
                <a:latin typeface="LTUnivers 330 BasicLight" panose="020B0303020202020204" pitchFamily="34" charset="-18"/>
              </a:rPr>
              <a:t>zawierającego </a:t>
            </a:r>
            <a:r>
              <a:rPr lang="pl-PL" dirty="0">
                <a:latin typeface="LTUnivers 330 BasicLight" panose="020B0303020202020204" pitchFamily="34" charset="-18"/>
              </a:rPr>
              <a:t>wyniki badań przez 10 lat po zakończeniu </a:t>
            </a:r>
            <a:r>
              <a:rPr lang="pl-PL" dirty="0" smtClean="0">
                <a:latin typeface="LTUnivers 330 BasicLight" panose="020B0303020202020204" pitchFamily="34" charset="-18"/>
              </a:rPr>
              <a:t>produkcji </a:t>
            </a:r>
            <a:r>
              <a:rPr lang="pl-PL" dirty="0">
                <a:latin typeface="LTUnivers 330 BasicLight" panose="020B0303020202020204" pitchFamily="34" charset="-18"/>
              </a:rPr>
              <a:t>wyrobu</a:t>
            </a:r>
            <a:r>
              <a:rPr lang="pl-PL" dirty="0" smtClean="0">
                <a:latin typeface="LTUnivers 330 BasicLight" panose="020B0303020202020204" pitchFamily="34" charset="-18"/>
              </a:rPr>
              <a:t>;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pl-PL" dirty="0">
              <a:latin typeface="LTUnivers 330 BasicLight" panose="020B0303020202020204" pitchFamily="34" charset="-18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w przypadku nieprzestrzegania czynności i zobowiązań </a:t>
            </a:r>
            <a:r>
              <a:rPr lang="pl-PL" dirty="0" smtClean="0">
                <a:latin typeface="LTUnivers 330 BasicLight" panose="020B0303020202020204" pitchFamily="34" charset="-18"/>
              </a:rPr>
              <a:t>zawartych </a:t>
            </a:r>
            <a:r>
              <a:rPr lang="pl-PL" dirty="0">
                <a:latin typeface="LTUnivers 330 BasicLight" panose="020B0303020202020204" pitchFamily="34" charset="-18"/>
              </a:rPr>
              <a:t>w umowie podpisanej z Roto, P</a:t>
            </a:r>
            <a:r>
              <a:rPr lang="pl-PL" dirty="0" smtClean="0">
                <a:latin typeface="LTUnivers 330 BasicLight" panose="020B0303020202020204" pitchFamily="34" charset="-18"/>
              </a:rPr>
              <a:t>roducent </a:t>
            </a:r>
            <a:r>
              <a:rPr lang="pl-PL" dirty="0">
                <a:latin typeface="LTUnivers 330 BasicLight" panose="020B0303020202020204" pitchFamily="34" charset="-18"/>
              </a:rPr>
              <a:t>pozostaje </a:t>
            </a:r>
            <a:r>
              <a:rPr lang="pl-PL" dirty="0" smtClean="0">
                <a:latin typeface="LTUnivers 330 BasicLight" panose="020B0303020202020204" pitchFamily="34" charset="-18"/>
              </a:rPr>
              <a:t>odpowiedzialny </a:t>
            </a:r>
            <a:r>
              <a:rPr lang="pl-PL" dirty="0">
                <a:latin typeface="LTUnivers 330 BasicLight" panose="020B0303020202020204" pitchFamily="34" charset="-18"/>
              </a:rPr>
              <a:t>za zgodność wyrobu ze wszystkimi </a:t>
            </a:r>
            <a:r>
              <a:rPr lang="pl-PL" dirty="0" smtClean="0">
                <a:latin typeface="LTUnivers 330 BasicLight" panose="020B0303020202020204" pitchFamily="34" charset="-18"/>
              </a:rPr>
              <a:t>deklaracjami właściwości, zgodnych </a:t>
            </a:r>
            <a:r>
              <a:rPr lang="pl-PL" dirty="0">
                <a:latin typeface="LTUnivers 330 BasicLight" panose="020B0303020202020204" pitchFamily="34" charset="-18"/>
              </a:rPr>
              <a:t>z niniejszym dokumentem. </a:t>
            </a:r>
            <a:r>
              <a:rPr lang="pl-PL" dirty="0" smtClean="0">
                <a:latin typeface="LTUnivers 330 BasicLight" panose="020B0303020202020204" pitchFamily="34" charset="-18"/>
              </a:rPr>
              <a:t>Wszystkie prawa </a:t>
            </a:r>
            <a:r>
              <a:rPr lang="pl-PL" dirty="0">
                <a:latin typeface="LTUnivers 330 BasicLight" panose="020B0303020202020204" pitchFamily="34" charset="-18"/>
              </a:rPr>
              <a:t>dotyczące przekazywanych dokumentów pozostają </a:t>
            </a:r>
            <a:r>
              <a:rPr lang="pl-PL" dirty="0" smtClean="0">
                <a:latin typeface="LTUnivers 330 BasicLight" panose="020B0303020202020204" pitchFamily="34" charset="-18"/>
              </a:rPr>
              <a:t>własnością </a:t>
            </a:r>
            <a:r>
              <a:rPr lang="pl-PL" dirty="0">
                <a:latin typeface="LTUnivers 330 BasicLight" panose="020B0303020202020204" pitchFamily="34" charset="-18"/>
              </a:rPr>
              <a:t>Roto.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pl-PL" dirty="0" smtClean="0">
              <a:latin typeface="LTUnivers 330 BasicLight" panose="020B0303020202020204" pitchFamily="34" charset="-18"/>
            </a:endParaRP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90435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467544" y="1268760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latin typeface="LTUnivers 330 BasicLight" panose="020B0303020202020204" pitchFamily="34" charset="-18"/>
              </a:rPr>
              <a:t>Roto </a:t>
            </a:r>
            <a:r>
              <a:rPr lang="pl-PL" dirty="0">
                <a:latin typeface="LTUnivers 330 BasicLight" panose="020B0303020202020204" pitchFamily="34" charset="-18"/>
              </a:rPr>
              <a:t>może odstąpić od zgody na korzystanie przez </a:t>
            </a:r>
            <a:r>
              <a:rPr lang="pl-PL" dirty="0" smtClean="0">
                <a:latin typeface="LTUnivers 330 BasicLight" panose="020B0303020202020204" pitchFamily="34" charset="-18"/>
              </a:rPr>
              <a:t>Producenta z </a:t>
            </a:r>
            <a:r>
              <a:rPr lang="pl-PL" dirty="0">
                <a:latin typeface="LTUnivers 330 BasicLight" panose="020B0303020202020204" pitchFamily="34" charset="-18"/>
              </a:rPr>
              <a:t>Raportu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w </a:t>
            </a:r>
            <a:r>
              <a:rPr lang="pl-PL" dirty="0">
                <a:latin typeface="LTUnivers 330 BasicLight" panose="020B0303020202020204" pitchFamily="34" charset="-18"/>
              </a:rPr>
              <a:t>przypadku nie przestrzegania </a:t>
            </a:r>
            <a:r>
              <a:rPr lang="pl-PL" dirty="0" smtClean="0">
                <a:latin typeface="LTUnivers 330 BasicLight" panose="020B0303020202020204" pitchFamily="34" charset="-18"/>
              </a:rPr>
              <a:t>zasad </a:t>
            </a:r>
            <a:r>
              <a:rPr lang="pl-PL" dirty="0">
                <a:latin typeface="LTUnivers 330 BasicLight" panose="020B0303020202020204" pitchFamily="34" charset="-18"/>
              </a:rPr>
              <a:t>wykorzystywania </a:t>
            </a:r>
            <a:r>
              <a:rPr lang="pl-PL" dirty="0" smtClean="0">
                <a:latin typeface="LTUnivers 330 BasicLight" panose="020B0303020202020204" pitchFamily="34" charset="-18"/>
              </a:rPr>
              <a:t>raportu, </a:t>
            </a:r>
            <a:r>
              <a:rPr lang="pl-PL" dirty="0">
                <a:latin typeface="LTUnivers 330 BasicLight" panose="020B0303020202020204" pitchFamily="34" charset="-18"/>
              </a:rPr>
              <a:t>wprowadzania jakichkolwiek zmian </a:t>
            </a:r>
            <a:r>
              <a:rPr lang="pl-PL" dirty="0" smtClean="0">
                <a:latin typeface="LTUnivers 330 BasicLight" panose="020B0303020202020204" pitchFamily="34" charset="-18"/>
              </a:rPr>
              <a:t>lub </a:t>
            </a:r>
            <a:r>
              <a:rPr lang="pl-PL" dirty="0">
                <a:latin typeface="LTUnivers 330 BasicLight" panose="020B0303020202020204" pitchFamily="34" charset="-18"/>
              </a:rPr>
              <a:t>naruszania zasad produkcji, kompletacji, montażu czy instalacji wyrobu</a:t>
            </a:r>
            <a:r>
              <a:rPr lang="pl-PL" dirty="0" smtClean="0">
                <a:latin typeface="LTUnivers 330 BasicLight" panose="020B0303020202020204" pitchFamily="34" charset="-18"/>
              </a:rPr>
              <a:t>.</a:t>
            </a:r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endParaRPr lang="pl-PL" dirty="0" smtClean="0">
              <a:latin typeface="LTUnivers 330 BasicLight" panose="020B0303020202020204" pitchFamily="34" charset="-18"/>
            </a:endParaRPr>
          </a:p>
          <a:p>
            <a:endParaRPr lang="pl-PL" dirty="0" smtClean="0">
              <a:latin typeface="LTUnivers 330 BasicLight" panose="020B0303020202020204" pitchFamily="34" charset="-18"/>
            </a:endParaRPr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r>
              <a:rPr lang="pl-PL" dirty="0" smtClean="0">
                <a:latin typeface="LTUnivers 330 BasicLight" panose="020B0303020202020204" pitchFamily="34" charset="-18"/>
              </a:rPr>
              <a:t>Roto </a:t>
            </a:r>
            <a:r>
              <a:rPr lang="pl-PL" dirty="0">
                <a:latin typeface="LTUnivers 330 BasicLight" panose="020B0303020202020204" pitchFamily="34" charset="-18"/>
              </a:rPr>
              <a:t>nie bierze odpowiedzialności za wady wyrobu powstałe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na </a:t>
            </a:r>
            <a:r>
              <a:rPr lang="pl-PL" dirty="0">
                <a:latin typeface="LTUnivers 330 BasicLight" panose="020B0303020202020204" pitchFamily="34" charset="-18"/>
              </a:rPr>
              <a:t>skutek zaniedbań spowodowanych przez </a:t>
            </a:r>
            <a:r>
              <a:rPr lang="pl-PL" dirty="0" smtClean="0">
                <a:latin typeface="LTUnivers 330 BasicLight" panose="020B0303020202020204" pitchFamily="34" charset="-18"/>
              </a:rPr>
              <a:t>Producenta</a:t>
            </a:r>
            <a:r>
              <a:rPr lang="pl-PL" dirty="0">
                <a:latin typeface="LTUnivers 330 BasicLight" panose="020B0303020202020204" pitchFamily="34" charset="-18"/>
              </a:rPr>
              <a:t>. </a:t>
            </a:r>
            <a:endParaRPr lang="pl-PL" dirty="0" smtClean="0">
              <a:latin typeface="LTUnivers 330 BasicLight" panose="020B0303020202020204" pitchFamily="34" charset="-18"/>
            </a:endParaRPr>
          </a:p>
          <a:p>
            <a:r>
              <a:rPr lang="pl-PL" dirty="0" smtClean="0">
                <a:latin typeface="LTUnivers 330 BasicLight" panose="020B0303020202020204" pitchFamily="34" charset="-18"/>
              </a:rPr>
              <a:t>Za </a:t>
            </a:r>
            <a:r>
              <a:rPr lang="pl-PL" dirty="0">
                <a:latin typeface="LTUnivers 330 BasicLight" panose="020B0303020202020204" pitchFamily="34" charset="-18"/>
              </a:rPr>
              <a:t>prawidłowe wykorzystanie </a:t>
            </a:r>
            <a:r>
              <a:rPr lang="pl-PL" dirty="0" smtClean="0">
                <a:latin typeface="LTUnivers 330 BasicLight" panose="020B0303020202020204" pitchFamily="34" charset="-18"/>
              </a:rPr>
              <a:t>raportów z badań oraz </a:t>
            </a:r>
            <a:r>
              <a:rPr lang="pl-PL" dirty="0">
                <a:latin typeface="LTUnivers 330 BasicLight" panose="020B0303020202020204" pitchFamily="34" charset="-18"/>
              </a:rPr>
              <a:t>wyrób odpowiada producent.</a:t>
            </a: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176511"/>
            <a:ext cx="2075675" cy="1475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653136"/>
            <a:ext cx="1496437" cy="16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82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772816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r>
              <a:rPr lang="pl-PL" dirty="0" smtClean="0">
                <a:latin typeface="LTUnivers 330 BasicLight" panose="020B0303020202020204" pitchFamily="34" charset="-18"/>
              </a:rPr>
              <a:t>W </a:t>
            </a:r>
            <a:r>
              <a:rPr lang="pl-PL" dirty="0">
                <a:latin typeface="LTUnivers 330 BasicLight" panose="020B0303020202020204" pitchFamily="34" charset="-18"/>
              </a:rPr>
              <a:t>przypadku zmian wprowadzonych w </a:t>
            </a:r>
            <a:r>
              <a:rPr lang="pl-PL" dirty="0" smtClean="0">
                <a:latin typeface="LTUnivers 330 BasicLight" panose="020B0303020202020204" pitchFamily="34" charset="-18"/>
              </a:rPr>
              <a:t>Raportach </a:t>
            </a:r>
            <a:r>
              <a:rPr lang="pl-PL" dirty="0">
                <a:latin typeface="LTUnivers 330 BasicLight" panose="020B0303020202020204" pitchFamily="34" charset="-18"/>
              </a:rPr>
              <a:t>z przyczyn Roto,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np</a:t>
            </a:r>
            <a:r>
              <a:rPr lang="pl-PL" dirty="0">
                <a:latin typeface="LTUnivers 330 BasicLight" panose="020B0303020202020204" pitchFamily="34" charset="-18"/>
              </a:rPr>
              <a:t>. zmiany konstrukcyjnej okucia, Roto udostępni odpłatnie lub nieodpłatnie nową wersję Raportu i szkolenie z zakresu tych zmian.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W </a:t>
            </a:r>
            <a:r>
              <a:rPr lang="pl-PL" dirty="0">
                <a:latin typeface="LTUnivers 330 BasicLight" panose="020B0303020202020204" pitchFamily="34" charset="-18"/>
              </a:rPr>
              <a:t>przypadku zmian powodujących zwiększenie asortymentu okien objętych </a:t>
            </a:r>
            <a:r>
              <a:rPr lang="pl-PL" dirty="0" smtClean="0">
                <a:latin typeface="LTUnivers 330 BasicLight" panose="020B0303020202020204" pitchFamily="34" charset="-18"/>
              </a:rPr>
              <a:t>Raportami, nowa </a:t>
            </a:r>
            <a:r>
              <a:rPr lang="pl-PL" dirty="0">
                <a:latin typeface="LTUnivers 330 BasicLight" panose="020B0303020202020204" pitchFamily="34" charset="-18"/>
              </a:rPr>
              <a:t>wersja </a:t>
            </a:r>
            <a:r>
              <a:rPr lang="pl-PL" dirty="0" smtClean="0">
                <a:latin typeface="LTUnivers 330 BasicLight" panose="020B0303020202020204" pitchFamily="34" charset="-18"/>
              </a:rPr>
              <a:t>będzie </a:t>
            </a:r>
            <a:r>
              <a:rPr lang="pl-PL" dirty="0">
                <a:latin typeface="LTUnivers 330 BasicLight" panose="020B0303020202020204" pitchFamily="34" charset="-18"/>
              </a:rPr>
              <a:t>dostępna po uiszczeniu odpowiedniej </a:t>
            </a:r>
            <a:r>
              <a:rPr lang="pl-PL" dirty="0" smtClean="0">
                <a:latin typeface="LTUnivers 330 BasicLight" panose="020B0303020202020204" pitchFamily="34" charset="-18"/>
              </a:rPr>
              <a:t>opłaty i </a:t>
            </a:r>
            <a:r>
              <a:rPr lang="pl-PL" dirty="0">
                <a:latin typeface="LTUnivers 330 BasicLight" panose="020B0303020202020204" pitchFamily="34" charset="-18"/>
              </a:rPr>
              <a:t>podpisaniu kolejnej umowy.</a:t>
            </a:r>
            <a:endParaRPr lang="pl-PL" b="1" dirty="0">
              <a:latin typeface="LTUnivers 330 BasicLight" panose="020B0303020202020204" pitchFamily="34" charset="-18"/>
            </a:endParaRP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40682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124744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r>
              <a:rPr lang="pl-PL" dirty="0">
                <a:latin typeface="LTUnivers 330 BasicLight" panose="020B0303020202020204" pitchFamily="34" charset="-18"/>
              </a:rPr>
              <a:t>Termin wykorzystania badań nie jest określony.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Warunkiem </a:t>
            </a:r>
            <a:r>
              <a:rPr lang="pl-PL" dirty="0">
                <a:latin typeface="LTUnivers 330 BasicLight" panose="020B0303020202020204" pitchFamily="34" charset="-18"/>
              </a:rPr>
              <a:t>jest dostęp do komponentów wymienionych w Raporcie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i </a:t>
            </a:r>
            <a:r>
              <a:rPr lang="pl-PL" dirty="0">
                <a:latin typeface="LTUnivers 330 BasicLight" panose="020B0303020202020204" pitchFamily="34" charset="-18"/>
              </a:rPr>
              <a:t>aktualność normy PN-EN 1627:2012 </a:t>
            </a:r>
            <a:r>
              <a:rPr lang="pl-PL" dirty="0" smtClean="0">
                <a:latin typeface="LTUnivers 330 BasicLight" panose="020B0303020202020204" pitchFamily="34" charset="-18"/>
              </a:rPr>
              <a:t>„ </a:t>
            </a:r>
            <a:r>
              <a:rPr lang="pl-PL" dirty="0">
                <a:latin typeface="LTUnivers 330 BasicLight" panose="020B0303020202020204" pitchFamily="34" charset="-18"/>
              </a:rPr>
              <a:t>Okna, drzwi, żaluzje – odporność </a:t>
            </a:r>
            <a:r>
              <a:rPr lang="pl-PL" dirty="0" smtClean="0">
                <a:latin typeface="LTUnivers 330 BasicLight" panose="020B0303020202020204" pitchFamily="34" charset="-18"/>
              </a:rPr>
              <a:t/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na </a:t>
            </a:r>
            <a:r>
              <a:rPr lang="pl-PL" dirty="0">
                <a:latin typeface="LTUnivers 330 BasicLight" panose="020B0303020202020204" pitchFamily="34" charset="-18"/>
              </a:rPr>
              <a:t>włamanie – Wymagania i klasyfikacja”. </a:t>
            </a:r>
          </a:p>
          <a:p>
            <a:endParaRPr lang="pl-PL" dirty="0" smtClean="0">
              <a:latin typeface="LTUnivers 330 BasicLight" panose="020B0303020202020204" pitchFamily="34" charset="-18"/>
            </a:endParaRPr>
          </a:p>
          <a:p>
            <a:endParaRPr lang="pl-PL" dirty="0">
              <a:latin typeface="LTUnivers 330 BasicLight" panose="020B0303020202020204" pitchFamily="34" charset="-1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671" y="3284984"/>
            <a:ext cx="344777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503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0388" y="1124744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Rodzaj konstrukcji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899592" y="1628775"/>
            <a:ext cx="3205163" cy="4679950"/>
            <a:chOff x="654" y="1026"/>
            <a:chExt cx="2019" cy="2948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654" y="1026"/>
              <a:ext cx="2019" cy="2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" y="1026"/>
              <a:ext cx="2022" cy="2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0"/>
          <p:cNvGrpSpPr>
            <a:grpSpLocks noChangeAspect="1"/>
          </p:cNvGrpSpPr>
          <p:nvPr/>
        </p:nvGrpSpPr>
        <p:grpSpPr bwMode="auto">
          <a:xfrm>
            <a:off x="5076825" y="1594643"/>
            <a:ext cx="3260725" cy="4752975"/>
            <a:chOff x="3198" y="980"/>
            <a:chExt cx="2054" cy="2994"/>
          </a:xfrm>
        </p:grpSpPr>
        <p:sp>
          <p:nvSpPr>
            <p:cNvPr id="7" name="AutoShape 9"/>
            <p:cNvSpPr>
              <a:spLocks noChangeAspect="1" noChangeArrowheads="1" noTextEdit="1"/>
            </p:cNvSpPr>
            <p:nvPr/>
          </p:nvSpPr>
          <p:spPr bwMode="auto">
            <a:xfrm>
              <a:off x="3198" y="980"/>
              <a:ext cx="2054" cy="2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980"/>
              <a:ext cx="2057" cy="2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576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4207" y="1124744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Materiał ram / Profile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27" y="1772816"/>
            <a:ext cx="409067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ostokąt 1"/>
          <p:cNvSpPr/>
          <p:nvPr/>
        </p:nvSpPr>
        <p:spPr>
          <a:xfrm>
            <a:off x="683568" y="4365104"/>
            <a:ext cx="2973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latin typeface="LTUnivers 330 BasicLight" panose="020B0303020202020204" pitchFamily="34" charset="-18"/>
              </a:rPr>
              <a:t>Jedyny wymóg to:</a:t>
            </a:r>
          </a:p>
          <a:p>
            <a:r>
              <a:rPr lang="pl-PL" dirty="0" smtClean="0">
                <a:latin typeface="LTUnivers 330 BasicLight" panose="020B0303020202020204" pitchFamily="34" charset="-18"/>
              </a:rPr>
              <a:t>drewno </a:t>
            </a:r>
            <a:r>
              <a:rPr lang="pl-PL" dirty="0">
                <a:latin typeface="LTUnivers 330 BasicLight" panose="020B0303020202020204" pitchFamily="34" charset="-18"/>
              </a:rPr>
              <a:t>klejone warstwowo o gęstości minimalnej ρ= 450 kg/m3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189" y="4365104"/>
            <a:ext cx="4127798" cy="1717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065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4207" y="1124744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Materiał ram / Profile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57" y="1844824"/>
            <a:ext cx="3335337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Prostokąt 7"/>
          <p:cNvSpPr/>
          <p:nvPr/>
        </p:nvSpPr>
        <p:spPr>
          <a:xfrm>
            <a:off x="4067944" y="4350881"/>
            <a:ext cx="388843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>
              <a:latin typeface="LTUnivers 330 BasicLight" panose="020B0303020202020204" pitchFamily="34" charset="-18"/>
            </a:endParaRPr>
          </a:p>
          <a:p>
            <a:pPr>
              <a:buClr>
                <a:srgbClr val="FF0000"/>
              </a:buClr>
            </a:pPr>
            <a:r>
              <a:rPr lang="pl-PL" sz="2800" dirty="0" err="1" smtClean="0">
                <a:latin typeface="LTUnivers 330 BasicLight" panose="020B0303020202020204" pitchFamily="34" charset="-18"/>
              </a:rPr>
              <a:t>Veka</a:t>
            </a:r>
            <a:r>
              <a:rPr lang="pl-PL" sz="2800" dirty="0" smtClean="0">
                <a:latin typeface="LTUnivers 330 BasicLight" panose="020B0303020202020204" pitchFamily="34" charset="-18"/>
              </a:rPr>
              <a:t> </a:t>
            </a:r>
            <a:r>
              <a:rPr lang="pl-PL" sz="2800" dirty="0" err="1" smtClean="0">
                <a:latin typeface="LTUnivers 330 BasicLight" panose="020B0303020202020204" pitchFamily="34" charset="-18"/>
              </a:rPr>
              <a:t>Softline</a:t>
            </a:r>
            <a:r>
              <a:rPr lang="pl-PL" sz="2800" dirty="0" smtClean="0">
                <a:latin typeface="LTUnivers 330 BasicLight" panose="020B0303020202020204" pitchFamily="34" charset="-18"/>
              </a:rPr>
              <a:t> </a:t>
            </a:r>
            <a:r>
              <a:rPr lang="pl-PL" sz="2800" dirty="0">
                <a:latin typeface="LTUnivers 330 BasicLight" panose="020B0303020202020204" pitchFamily="34" charset="-18"/>
              </a:rPr>
              <a:t>82 </a:t>
            </a:r>
            <a:r>
              <a:rPr lang="pl-PL" sz="2800" dirty="0" smtClean="0">
                <a:latin typeface="LTUnivers 330 BasicLight" panose="020B0303020202020204" pitchFamily="34" charset="-18"/>
              </a:rPr>
              <a:t>MD:</a:t>
            </a:r>
          </a:p>
          <a:p>
            <a:pPr>
              <a:buClr>
                <a:srgbClr val="FF0000"/>
              </a:buClr>
            </a:pPr>
            <a:r>
              <a:rPr lang="pl-PL" sz="3600" dirty="0" smtClean="0">
                <a:latin typeface="LTUnivers 330 BasicLight" panose="020B0303020202020204" pitchFamily="34" charset="-18"/>
              </a:rPr>
              <a:t>  </a:t>
            </a:r>
            <a:endParaRPr lang="pl-PL" sz="3600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81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0388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Okucie – okna drewniane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60388" y="2204864"/>
            <a:ext cx="5142678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Roto NT KSR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Wersja </a:t>
            </a:r>
            <a:r>
              <a:rPr lang="pl-PL" dirty="0" err="1" smtClean="0">
                <a:latin typeface="LTUnivers 330 BasicLight" panose="020B0303020202020204" pitchFamily="34" charset="-18"/>
              </a:rPr>
              <a:t>TiltFirst</a:t>
            </a:r>
            <a:r>
              <a:rPr lang="pl-PL" dirty="0" smtClean="0">
                <a:latin typeface="LTUnivers 330 BasicLight" panose="020B0303020202020204" pitchFamily="34" charset="-18"/>
              </a:rPr>
              <a:t> </a:t>
            </a:r>
          </a:p>
          <a:p>
            <a:r>
              <a:rPr lang="pl-PL" dirty="0" smtClean="0">
                <a:latin typeface="LTUnivers 330 BasicLight" panose="020B0303020202020204" pitchFamily="34" charset="-18"/>
              </a:rPr>
              <a:t>     (z klamką bez ograniczenia rozwarcia)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strona zawiasowa E5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Oś okucia 13 mm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Zaczepy stalowe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Masa skrzydła do 150 kg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FFB, FFH i ciężary skrzydeł zgodnie</a:t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r>
              <a:rPr lang="pl-PL" dirty="0" smtClean="0">
                <a:latin typeface="LTUnivers 330 BasicLight" panose="020B0303020202020204" pitchFamily="34" charset="-18"/>
              </a:rPr>
              <a:t>z diagramem i tabelą dopuszczalnych wymiarów gabarytowych</a:t>
            </a:r>
            <a:br>
              <a:rPr lang="pl-PL" dirty="0" smtClean="0">
                <a:latin typeface="LTUnivers 330 BasicLight" panose="020B0303020202020204" pitchFamily="34" charset="-18"/>
              </a:rPr>
            </a:br>
            <a:endParaRPr lang="pl-PL" sz="1700" dirty="0" smtClean="0">
              <a:latin typeface="LTUnivers 330 BasicLight" panose="020B0303020202020204" pitchFamily="34" charset="-18"/>
            </a:endParaRP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sz="1600" dirty="0" smtClean="0">
                <a:latin typeface="LTUnivers 330 BasicLight" panose="020B0303020202020204" pitchFamily="34" charset="-18"/>
              </a:rPr>
              <a:t>Zestawienia okuć są </a:t>
            </a:r>
            <a:r>
              <a:rPr lang="pl-PL" sz="1600" dirty="0">
                <a:latin typeface="LTUnivers 330 BasicLight" panose="020B0303020202020204" pitchFamily="34" charset="-18"/>
              </a:rPr>
              <a:t>w </a:t>
            </a:r>
            <a:r>
              <a:rPr lang="pl-PL" sz="1600" dirty="0" smtClean="0">
                <a:latin typeface="LTUnivers 330 BasicLight" panose="020B0303020202020204" pitchFamily="34" charset="-18"/>
              </a:rPr>
              <a:t>Instrukcji: </a:t>
            </a:r>
            <a:r>
              <a:rPr lang="pl-PL" sz="1600" dirty="0">
                <a:latin typeface="LTUnivers 330 BasicLight" panose="020B0303020202020204" pitchFamily="34" charset="-18"/>
              </a:rPr>
              <a:t>„Wymagania konstrukcyjne dla okien </a:t>
            </a:r>
            <a:r>
              <a:rPr lang="pl-PL" sz="1600" dirty="0" smtClean="0">
                <a:latin typeface="LTUnivers 330 BasicLight" panose="020B0303020202020204" pitchFamily="34" charset="-18"/>
              </a:rPr>
              <a:t>i </a:t>
            </a:r>
            <a:r>
              <a:rPr lang="pl-PL" sz="1600" dirty="0">
                <a:latin typeface="LTUnivers 330 BasicLight" panose="020B0303020202020204" pitchFamily="34" charset="-18"/>
              </a:rPr>
              <a:t>drzwi balkonowych </a:t>
            </a:r>
            <a:r>
              <a:rPr lang="pl-PL" sz="1600" dirty="0" smtClean="0">
                <a:latin typeface="LTUnivers 330 BasicLight" panose="020B0303020202020204" pitchFamily="34" charset="-18"/>
              </a:rPr>
              <a:t/>
            </a:r>
            <a:br>
              <a:rPr lang="pl-PL" sz="1600" dirty="0" smtClean="0">
                <a:latin typeface="LTUnivers 330 BasicLight" panose="020B0303020202020204" pitchFamily="34" charset="-18"/>
              </a:rPr>
            </a:br>
            <a:r>
              <a:rPr lang="pl-PL" sz="1600" dirty="0" smtClean="0">
                <a:latin typeface="LTUnivers 330 BasicLight" panose="020B0303020202020204" pitchFamily="34" charset="-18"/>
              </a:rPr>
              <a:t>z </a:t>
            </a:r>
            <a:r>
              <a:rPr lang="pl-PL" sz="1600" dirty="0">
                <a:latin typeface="LTUnivers 330 BasicLight" panose="020B0303020202020204" pitchFamily="34" charset="-18"/>
              </a:rPr>
              <a:t>profili drewnianych </a:t>
            </a:r>
            <a:r>
              <a:rPr lang="pl-PL" sz="1600" dirty="0" smtClean="0">
                <a:latin typeface="LTUnivers 330 BasicLight" panose="020B0303020202020204" pitchFamily="34" charset="-18"/>
              </a:rPr>
              <a:t>o </a:t>
            </a:r>
            <a:r>
              <a:rPr lang="pl-PL" sz="1600" dirty="0">
                <a:latin typeface="LTUnivers 330 BasicLight" panose="020B0303020202020204" pitchFamily="34" charset="-18"/>
              </a:rPr>
              <a:t>deklarowanej klasie odporności </a:t>
            </a:r>
            <a:r>
              <a:rPr lang="pl-PL" sz="1600" dirty="0" smtClean="0">
                <a:latin typeface="LTUnivers 330 BasicLight" panose="020B0303020202020204" pitchFamily="34" charset="-18"/>
              </a:rPr>
              <a:t>na </a:t>
            </a:r>
            <a:r>
              <a:rPr lang="pl-PL" sz="1600" dirty="0">
                <a:latin typeface="LTUnivers 330 BasicLight" panose="020B0303020202020204" pitchFamily="34" charset="-18"/>
              </a:rPr>
              <a:t>włamanie</a:t>
            </a:r>
            <a:r>
              <a:rPr lang="pl-PL" sz="1600" dirty="0" smtClean="0">
                <a:latin typeface="LTUnivers 330 BasicLight" panose="020B0303020202020204" pitchFamily="34" charset="-18"/>
              </a:rPr>
              <a:t>”.</a:t>
            </a:r>
            <a:endParaRPr lang="pl-PL" sz="1600" dirty="0">
              <a:latin typeface="LTUnivers 330 BasicLight" panose="020B0303020202020204" pitchFamily="34" charset="-1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1786498"/>
            <a:ext cx="2808311" cy="4282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-2700808" y="2606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6054551" y="3284984"/>
            <a:ext cx="461665" cy="1584176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pl-PL" sz="900" dirty="0">
                <a:latin typeface="LTUnivers 330 BasicLight" panose="020B0303020202020204" pitchFamily="34" charset="-18"/>
              </a:rPr>
              <a:t>Wys. skrzydła na </a:t>
            </a:r>
            <a:r>
              <a:rPr lang="pl-PL" sz="900" dirty="0" smtClean="0">
                <a:latin typeface="LTUnivers 330 BasicLight" panose="020B0303020202020204" pitchFamily="34" charset="-18"/>
              </a:rPr>
              <a:t>wrębie  </a:t>
            </a:r>
            <a:endParaRPr lang="pl-PL" sz="900" dirty="0">
              <a:latin typeface="LTUnivers 330 BasicLight" panose="020B0303020202020204" pitchFamily="34" charset="-18"/>
            </a:endParaRPr>
          </a:p>
          <a:p>
            <a:r>
              <a:rPr lang="pl-PL" sz="900" b="1" dirty="0">
                <a:latin typeface="LTUnivers 330 BasicLight" panose="020B0303020202020204" pitchFamily="34" charset="-18"/>
              </a:rPr>
              <a:t>FFH 280 – 2600 </a:t>
            </a:r>
            <a:r>
              <a:rPr lang="pl-PL" sz="900" b="1" dirty="0" smtClean="0">
                <a:latin typeface="LTUnivers 330 BasicLight" panose="020B0303020202020204" pitchFamily="34" charset="-18"/>
              </a:rPr>
              <a:t>mm</a:t>
            </a:r>
            <a:endParaRPr lang="pl-PL" sz="900" b="1" dirty="0">
              <a:latin typeface="LTUnivers 330 BasicLight" panose="020B0303020202020204" pitchFamily="34" charset="-18"/>
            </a:endParaRPr>
          </a:p>
        </p:txBody>
      </p:sp>
      <p:sp>
        <p:nvSpPr>
          <p:cNvPr id="11" name="pole tekstowe 10"/>
          <p:cNvSpPr txBox="1"/>
          <p:nvPr/>
        </p:nvSpPr>
        <p:spPr>
          <a:xfrm flipV="1">
            <a:off x="6193639" y="4897294"/>
            <a:ext cx="323165" cy="639688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endParaRPr lang="pl-PL" sz="900" b="1" dirty="0">
              <a:latin typeface="LTUnivers 330 BasicLight" panose="020B0303020202020204" pitchFamily="34" charset="-18"/>
            </a:endParaRPr>
          </a:p>
        </p:txBody>
      </p:sp>
      <p:sp>
        <p:nvSpPr>
          <p:cNvPr id="12" name="pole tekstowe 11"/>
          <p:cNvSpPr txBox="1"/>
          <p:nvPr/>
        </p:nvSpPr>
        <p:spPr>
          <a:xfrm flipV="1">
            <a:off x="6588224" y="5760102"/>
            <a:ext cx="1224136" cy="394331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endParaRPr lang="pl-PL" sz="900" b="1" dirty="0">
              <a:latin typeface="LTUnivers 330 BasicLight" panose="020B0303020202020204" pitchFamily="34" charset="-18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7092280" y="5795972"/>
            <a:ext cx="1533004" cy="369332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/>
          <a:p>
            <a:r>
              <a:rPr lang="pl-PL" sz="900" dirty="0">
                <a:latin typeface="LTUnivers 330 BasicLight" panose="020B0303020202020204" pitchFamily="34" charset="-18"/>
              </a:rPr>
              <a:t>Szer. skrzydła na wrębie  </a:t>
            </a:r>
          </a:p>
          <a:p>
            <a:r>
              <a:rPr lang="pl-PL" sz="900" b="1" dirty="0">
                <a:latin typeface="LTUnivers 330 BasicLight" panose="020B0303020202020204" pitchFamily="34" charset="-18"/>
              </a:rPr>
              <a:t>FFB 290 – 1600 mm</a:t>
            </a:r>
          </a:p>
        </p:txBody>
      </p:sp>
    </p:spTree>
    <p:extLst>
      <p:ext uri="{BB962C8B-B14F-4D97-AF65-F5344CB8AC3E}">
        <p14:creationId xmlns:p14="http://schemas.microsoft.com/office/powerpoint/2010/main" val="327085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7" name="Prostokąt 6"/>
          <p:cNvSpPr/>
          <p:nvPr/>
        </p:nvSpPr>
        <p:spPr>
          <a:xfrm>
            <a:off x="467544" y="1793165"/>
            <a:ext cx="60486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Roto NT  i NT </a:t>
            </a:r>
            <a:r>
              <a:rPr lang="pl-PL" sz="2000" dirty="0" err="1" smtClean="0">
                <a:latin typeface="LTUnivers 330 BasicLight" panose="020B0303020202020204" pitchFamily="34" charset="-18"/>
              </a:rPr>
              <a:t>Designo</a:t>
            </a:r>
            <a:r>
              <a:rPr lang="pl-PL" sz="2000" dirty="0" smtClean="0">
                <a:latin typeface="LTUnivers 330 BasicLight" panose="020B0303020202020204" pitchFamily="34" charset="-18"/>
              </a:rPr>
              <a:t> II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>
                <a:latin typeface="LTUnivers 330 BasicLight" panose="020B0303020202020204" pitchFamily="34" charset="-18"/>
              </a:rPr>
              <a:t>Roto NT KSR, NT klamka </a:t>
            </a:r>
            <a:r>
              <a:rPr lang="pl-PL" sz="2000" dirty="0" smtClean="0">
                <a:latin typeface="LTUnivers 330 BasicLight" panose="020B0303020202020204" pitchFamily="34" charset="-18"/>
              </a:rPr>
              <a:t>środek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Wersja </a:t>
            </a:r>
            <a:r>
              <a:rPr lang="pl-PL" sz="2000" dirty="0" err="1" smtClean="0">
                <a:latin typeface="LTUnivers 330 BasicLight" panose="020B0303020202020204" pitchFamily="34" charset="-18"/>
              </a:rPr>
              <a:t>TiltFirst</a:t>
            </a:r>
            <a:r>
              <a:rPr lang="pl-PL" sz="2000" dirty="0" smtClean="0">
                <a:latin typeface="LTUnivers 330 BasicLight" panose="020B0303020202020204" pitchFamily="34" charset="-18"/>
              </a:rPr>
              <a:t> </a:t>
            </a:r>
          </a:p>
          <a:p>
            <a:r>
              <a:rPr lang="pl-PL" sz="1400" dirty="0" smtClean="0">
                <a:latin typeface="LTUnivers 330 BasicLight" panose="020B0303020202020204" pitchFamily="34" charset="-18"/>
              </a:rPr>
              <a:t>       (ale z klamką bez możliwości ograniczenia rozwarcia</a:t>
            </a:r>
            <a:r>
              <a:rPr lang="pl-PL" sz="2000" dirty="0" smtClean="0">
                <a:latin typeface="LTUnivers 330 BasicLight" panose="020B0303020202020204" pitchFamily="34" charset="-18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strona zawiasowa K 3, K 6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Oś okucia 13 mm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Zaczepy stalowe / odlewane z dnem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Ciężar skrzydła do 130 kg K / 150 kg </a:t>
            </a:r>
            <a:r>
              <a:rPr lang="pl-PL" sz="2000" dirty="0" err="1" smtClean="0">
                <a:latin typeface="LTUnivers 330 BasicLight" panose="020B0303020202020204" pitchFamily="34" charset="-18"/>
              </a:rPr>
              <a:t>Designo</a:t>
            </a:r>
            <a:endParaRPr lang="pl-PL" sz="2000" dirty="0" smtClean="0">
              <a:latin typeface="LTUnivers 330 BasicLight" panose="020B0303020202020204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pl-PL" sz="2000" dirty="0" smtClean="0">
                <a:latin typeface="LTUnivers 330 BasicLight" panose="020B0303020202020204" pitchFamily="34" charset="-18"/>
              </a:rPr>
              <a:t>FFB, FFH i ciężary skrzydeł zgodnie</a:t>
            </a:r>
          </a:p>
          <a:p>
            <a:r>
              <a:rPr lang="pl-PL" sz="2000" dirty="0">
                <a:latin typeface="LTUnivers 330 BasicLight" panose="020B0303020202020204" pitchFamily="34" charset="-18"/>
              </a:rPr>
              <a:t> </a:t>
            </a:r>
            <a:r>
              <a:rPr lang="pl-PL" sz="2000" dirty="0" smtClean="0">
                <a:latin typeface="LTUnivers 330 BasicLight" panose="020B0303020202020204" pitchFamily="34" charset="-18"/>
              </a:rPr>
              <a:t>    z diagramem i tabelą z dopuszczalnymi</a:t>
            </a:r>
          </a:p>
          <a:p>
            <a:r>
              <a:rPr lang="pl-PL" sz="2000" dirty="0" smtClean="0">
                <a:latin typeface="LTUnivers 330 BasicLight" panose="020B0303020202020204" pitchFamily="34" charset="-18"/>
              </a:rPr>
              <a:t>     wymiarami gabarytowymi</a:t>
            </a:r>
          </a:p>
          <a:p>
            <a:endParaRPr lang="pl-PL" sz="2000" dirty="0" smtClean="0">
              <a:latin typeface="LTUnivers 330 BasicLight" panose="020B0303020202020204" pitchFamily="34" charset="-18"/>
            </a:endParaRPr>
          </a:p>
          <a:p>
            <a:r>
              <a:rPr lang="pl-PL" sz="1600" dirty="0" smtClean="0">
                <a:solidFill>
                  <a:srgbClr val="FF0000"/>
                </a:solidFill>
                <a:latin typeface="LTUnivers 330 BasicLight" panose="020B0303020202020204" pitchFamily="34" charset="-18"/>
              </a:rPr>
              <a:t>Zestawienia okuć są </a:t>
            </a:r>
            <a:r>
              <a:rPr lang="pl-PL" sz="1600" dirty="0">
                <a:solidFill>
                  <a:srgbClr val="FF0000"/>
                </a:solidFill>
                <a:latin typeface="LTUnivers 330 BasicLight" panose="020B0303020202020204" pitchFamily="34" charset="-18"/>
              </a:rPr>
              <a:t>w </a:t>
            </a:r>
            <a:r>
              <a:rPr lang="pl-PL" sz="1600" dirty="0" smtClean="0">
                <a:solidFill>
                  <a:srgbClr val="FF0000"/>
                </a:solidFill>
                <a:latin typeface="LTUnivers 330 BasicLight" panose="020B0303020202020204" pitchFamily="34" charset="-18"/>
              </a:rPr>
              <a:t>Instrukcji: </a:t>
            </a:r>
            <a:r>
              <a:rPr lang="pl-PL" sz="1600" dirty="0">
                <a:solidFill>
                  <a:srgbClr val="FF0000"/>
                </a:solidFill>
                <a:latin typeface="LTUnivers 330 BasicLight" panose="020B0303020202020204" pitchFamily="34" charset="-18"/>
              </a:rPr>
              <a:t>„Wymagania konstrukcyjne dla okien i drzwi balkonowych z profili </a:t>
            </a:r>
            <a:r>
              <a:rPr lang="pl-PL" sz="1600" dirty="0" err="1" smtClean="0">
                <a:solidFill>
                  <a:srgbClr val="FF0000"/>
                </a:solidFill>
                <a:latin typeface="LTUnivers 330 BasicLight" panose="020B0303020202020204" pitchFamily="34" charset="-18"/>
              </a:rPr>
              <a:t>Veka</a:t>
            </a:r>
            <a:r>
              <a:rPr lang="pl-PL" sz="1600" dirty="0" smtClean="0">
                <a:solidFill>
                  <a:srgbClr val="FF0000"/>
                </a:solidFill>
                <a:latin typeface="LTUnivers 330 BasicLight" panose="020B0303020202020204" pitchFamily="34" charset="-18"/>
              </a:rPr>
              <a:t> </a:t>
            </a:r>
            <a:r>
              <a:rPr lang="pl-PL" sz="1600" dirty="0">
                <a:solidFill>
                  <a:srgbClr val="FF0000"/>
                </a:solidFill>
                <a:latin typeface="LTUnivers 330 BasicLight" panose="020B0303020202020204" pitchFamily="34" charset="-18"/>
              </a:rPr>
              <a:t>o deklarowanej klasie odporności na włamanie</a:t>
            </a:r>
            <a:r>
              <a:rPr lang="pl-PL" sz="1600" dirty="0" smtClean="0">
                <a:solidFill>
                  <a:srgbClr val="FF0000"/>
                </a:solidFill>
                <a:latin typeface="LTUnivers 330 BasicLight" panose="020B0303020202020204" pitchFamily="34" charset="-18"/>
              </a:rPr>
              <a:t>”</a:t>
            </a:r>
            <a:endParaRPr lang="pl-PL" sz="2000" dirty="0">
              <a:solidFill>
                <a:srgbClr val="FF0000"/>
              </a:solidFill>
              <a:latin typeface="LTUnivers 330 BasicLight" panose="020B0303020202020204" pitchFamily="34" charset="-18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683568" y="1268760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Okucie – okna z profili </a:t>
            </a:r>
            <a:r>
              <a:rPr lang="pl-PL" b="1" dirty="0" err="1" smtClean="0">
                <a:latin typeface="LTUnivers 330 BasicLight" panose="020B0303020202020204" pitchFamily="34" charset="-18"/>
              </a:rPr>
              <a:t>Veka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17778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0388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Elementy i rozmieszczenie okucia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65462" y="2276872"/>
            <a:ext cx="465461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Bierzemy pod uwagę: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>
                <a:latin typeface="LTUnivers 330 BasicLight" panose="020B0303020202020204" pitchFamily="34" charset="-18"/>
              </a:rPr>
              <a:t>Rodzaj konstrukcji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Wymiary  </a:t>
            </a:r>
            <a:r>
              <a:rPr lang="pl-PL" dirty="0">
                <a:latin typeface="LTUnivers 330 BasicLight" panose="020B0303020202020204" pitchFamily="34" charset="-18"/>
              </a:rPr>
              <a:t>zewnętrzne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Diagram stosowania okuć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dirty="0" smtClean="0">
                <a:latin typeface="LTUnivers 330 BasicLight" panose="020B0303020202020204" pitchFamily="34" charset="-18"/>
              </a:rPr>
              <a:t>Zestawienia okuć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pl-PL" sz="2400" dirty="0">
              <a:latin typeface="LTUnivers 330 BasicLight" panose="020B0303020202020204" pitchFamily="34" charset="-18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592" y="2420938"/>
            <a:ext cx="3209658" cy="338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975902"/>
            <a:ext cx="2957424" cy="182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29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60388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Klamki okienne (z kluczykiem, 100 </a:t>
            </a:r>
            <a:r>
              <a:rPr lang="pl-PL" b="1" dirty="0" err="1" smtClean="0">
                <a:latin typeface="LTUnivers 330 BasicLight" panose="020B0303020202020204" pitchFamily="34" charset="-18"/>
              </a:rPr>
              <a:t>Nm</a:t>
            </a:r>
            <a:r>
              <a:rPr lang="pl-PL" b="1" dirty="0" smtClean="0">
                <a:latin typeface="LTUnivers 330 BasicLight" panose="020B0303020202020204" pitchFamily="34" charset="-18"/>
              </a:rPr>
              <a:t>)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6516216" y="5157192"/>
            <a:ext cx="23762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>
                <a:latin typeface="LTUnivers 330 BasicLight" panose="020B0303020202020204" pitchFamily="34" charset="-18"/>
              </a:rPr>
              <a:t>W oknach </a:t>
            </a:r>
            <a:r>
              <a:rPr lang="pl-PL" sz="1400" dirty="0" err="1" smtClean="0">
                <a:latin typeface="LTUnivers 330 BasicLight" panose="020B0303020202020204" pitchFamily="34" charset="-18"/>
              </a:rPr>
              <a:t>TiltFirst</a:t>
            </a:r>
            <a:r>
              <a:rPr lang="pl-PL" sz="1400" dirty="0" smtClean="0">
                <a:latin typeface="LTUnivers 330 BasicLight" panose="020B0303020202020204" pitchFamily="34" charset="-18"/>
              </a:rPr>
              <a:t> klamki bez możliwości  blokady funkcji rozwarcia</a:t>
            </a:r>
            <a:endParaRPr lang="pl-PL" sz="1400" dirty="0">
              <a:latin typeface="LTUnivers 330 BasicLight" panose="020B0303020202020204" pitchFamily="34" charset="-18"/>
            </a:endParaRPr>
          </a:p>
        </p:txBody>
      </p:sp>
      <p:pic>
        <p:nvPicPr>
          <p:cNvPr id="2050" name="Picture 2" descr="X:\AAgoska\foty robocze\Klamki\Klamki\Swing\klucz\6323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669" y="2971576"/>
            <a:ext cx="757059" cy="246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X:\AAgoska\foty robocze\Klamki\RotoLine_26\z kluczem\333964_1c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924944"/>
            <a:ext cx="69776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X:\AAgoska\foty robocze\Klamki\Klamki\Samba\z kluczem\639693_1c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939" y="2924944"/>
            <a:ext cx="689221" cy="250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971601" y="242088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latin typeface="LTUnivers 330 BasicLight" panose="020B0303020202020204" pitchFamily="34" charset="-18"/>
              </a:rPr>
              <a:t>Roto Swing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2915816" y="242093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latin typeface="LTUnivers 330 BasicLight" panose="020B0303020202020204" pitchFamily="34" charset="-18"/>
              </a:rPr>
              <a:t>Roto Line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4860032" y="242262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latin typeface="LTUnivers 330 BasicLight" panose="020B0303020202020204" pitchFamily="34" charset="-18"/>
              </a:rPr>
              <a:t>Roto Samba</a:t>
            </a:r>
            <a:endParaRPr lang="pl-PL" b="1" dirty="0">
              <a:latin typeface="LTUnivers 330 BasicLight" panose="020B03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682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537989" y="1322184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pl-PL" b="1" dirty="0" smtClean="0">
                <a:latin typeface="LTUnivers 330 BasicLight" panose="020B0303020202020204" pitchFamily="34" charset="-18"/>
              </a:rPr>
              <a:t>Wytyczne dotyczące:</a:t>
            </a:r>
          </a:p>
          <a:p>
            <a:pPr>
              <a:buClr>
                <a:srgbClr val="FF0000"/>
              </a:buClr>
            </a:pPr>
            <a:endParaRPr lang="pl-PL" b="1" dirty="0" smtClean="0">
              <a:latin typeface="LTUnivers 330 BasicLight" panose="020B0303020202020204" pitchFamily="34" charset="-18"/>
            </a:endParaRP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Mocowanie okucia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Oszklenia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LTUnivers 330 BasicLight" panose="020B0303020202020204" pitchFamily="34" charset="-18"/>
              </a:rPr>
              <a:t>Mocowanie oszklenia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Uszczelnienie </a:t>
            </a:r>
            <a:r>
              <a:rPr lang="pl-PL" dirty="0">
                <a:latin typeface="LTUnivers 330 BasicLight" panose="020B0303020202020204" pitchFamily="34" charset="-18"/>
              </a:rPr>
              <a:t>i akcesoria </a:t>
            </a:r>
            <a:r>
              <a:rPr lang="pl-PL" dirty="0" smtClean="0">
                <a:latin typeface="LTUnivers 330 BasicLight" panose="020B0303020202020204" pitchFamily="34" charset="-18"/>
              </a:rPr>
              <a:t>dodatkowe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LTUnivers 330 BasicLight" panose="020B0303020202020204" pitchFamily="34" charset="-18"/>
              </a:rPr>
              <a:t>Wskazówki dotyczące produkcji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Znakowanie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Instalacja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pl-PL" dirty="0" smtClean="0">
                <a:latin typeface="LTUnivers 330 BasicLight" panose="020B0303020202020204" pitchFamily="34" charset="-18"/>
              </a:rPr>
              <a:t>Konserwacja</a:t>
            </a:r>
            <a:endParaRPr lang="pl-PL" dirty="0">
              <a:latin typeface="LTUnivers 330 BasicLight" panose="020B0303020202020204" pitchFamily="34" charset="-18"/>
            </a:endParaRPr>
          </a:p>
          <a:p>
            <a:pPr>
              <a:buClr>
                <a:srgbClr val="FF0000"/>
              </a:buClr>
            </a:pPr>
            <a:endParaRPr lang="pl-PL" b="1" dirty="0">
              <a:latin typeface="LTUnivers 330 BasicLight" panose="020B0303020202020204" pitchFamily="34" charset="-18"/>
            </a:endParaRPr>
          </a:p>
          <a:p>
            <a:pPr>
              <a:buClr>
                <a:srgbClr val="FF0000"/>
              </a:buClr>
            </a:pPr>
            <a:endParaRPr lang="pl-PL" b="1" dirty="0">
              <a:latin typeface="LTUnivers 330 BasicLight" panose="020B0303020202020204" pitchFamily="34" charset="-18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25064" y="1167630"/>
            <a:ext cx="1401991" cy="181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949" y="4748182"/>
            <a:ext cx="1653013" cy="140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212976"/>
            <a:ext cx="1811578" cy="303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05064"/>
            <a:ext cx="792163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403" y="3162538"/>
            <a:ext cx="1224136" cy="308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460" y="1317334"/>
            <a:ext cx="92307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893162"/>
            <a:ext cx="1546623" cy="13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69" y="4934368"/>
            <a:ext cx="1227862" cy="121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74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323528" y="1124744"/>
            <a:ext cx="52228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TUnivers 330 BasicLight" pitchFamily="34" charset="-18"/>
                <a:ea typeface="MS PGothic" pitchFamily="34" charset="-128"/>
              </a:defRPr>
            </a:lvl9pPr>
          </a:lstStyle>
          <a:p>
            <a:pPr algn="ctr">
              <a:buClr>
                <a:srgbClr val="FF0101"/>
              </a:buClr>
              <a:buSzPct val="115000"/>
              <a:buFont typeface="Wingdings" pitchFamily="2" charset="2"/>
              <a:buChar char="§"/>
            </a:pPr>
            <a:endParaRPr lang="de-DE" altLang="pl-PL" sz="1600" dirty="0"/>
          </a:p>
        </p:txBody>
      </p:sp>
      <p:sp>
        <p:nvSpPr>
          <p:cNvPr id="6" name="Prostokąt 5"/>
          <p:cNvSpPr/>
          <p:nvPr/>
        </p:nvSpPr>
        <p:spPr>
          <a:xfrm>
            <a:off x="611560" y="112474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>
              <a:latin typeface="LTUnivers 330 BasicLight" panose="020B0303020202020204" pitchFamily="34" charset="-18"/>
            </a:endParaRPr>
          </a:p>
          <a:p>
            <a:r>
              <a:rPr lang="pl-PL" dirty="0" smtClean="0">
                <a:latin typeface="LTUnivers 330 BasicLight" panose="020B0303020202020204" pitchFamily="34" charset="-18"/>
              </a:rPr>
              <a:t>Zapraszamy do współpracy</a:t>
            </a:r>
            <a:endParaRPr lang="pl-PL" dirty="0">
              <a:latin typeface="LTUnivers 330 BasicLight" panose="020B0303020202020204" pitchFamily="34" charset="-18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636912"/>
            <a:ext cx="3827078" cy="2655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65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814</Words>
  <Application>Microsoft Office PowerPoint</Application>
  <PresentationFormat>Pokaz na ekranie (4:3)</PresentationFormat>
  <Paragraphs>233</Paragraphs>
  <Slides>42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42</vt:i4>
      </vt:variant>
    </vt:vector>
  </HeadingPairs>
  <TitlesOfParts>
    <vt:vector size="43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Chołuj Małgorzata</dc:creator>
  <cp:lastModifiedBy>Andrzej Wróblewski</cp:lastModifiedBy>
  <cp:revision>247</cp:revision>
  <cp:lastPrinted>2015-08-06T11:45:42Z</cp:lastPrinted>
  <dcterms:created xsi:type="dcterms:W3CDTF">2014-01-28T12:48:43Z</dcterms:created>
  <dcterms:modified xsi:type="dcterms:W3CDTF">2015-12-09T13:07:59Z</dcterms:modified>
</cp:coreProperties>
</file>